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6" r:id="rId2"/>
    <p:sldId id="261" r:id="rId3"/>
    <p:sldId id="265" r:id="rId4"/>
    <p:sldId id="262" r:id="rId5"/>
    <p:sldId id="263" r:id="rId6"/>
    <p:sldId id="264" r:id="rId7"/>
    <p:sldId id="260" r:id="rId8"/>
    <p:sldId id="257" r:id="rId9"/>
    <p:sldId id="258" r:id="rId10"/>
    <p:sldId id="259" r:id="rId11"/>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05"/>
    <p:restoredTop sz="94643"/>
  </p:normalViewPr>
  <p:slideViewPr>
    <p:cSldViewPr snapToGrid="0" snapToObjects="1">
      <p:cViewPr varScale="1">
        <p:scale>
          <a:sx n="55" d="100"/>
          <a:sy n="55" d="100"/>
        </p:scale>
        <p:origin x="208" y="9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tiff>
</file>

<file path=ppt/media/image3.png>
</file>

<file path=ppt/media/image4.tiff>
</file>

<file path=ppt/media/image5.tiff>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D5488A-250E-C440-8A05-5C7D2A5B6E52}" type="datetimeFigureOut">
              <a:rPr lang="tr-TR" smtClean="0"/>
              <a:t>17.04.2019</a:t>
            </a:fld>
            <a:endParaRPr lang="tr-T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BB7906-2AE8-1541-9C50-F9EDC02DADDA}" type="slidenum">
              <a:rPr lang="tr-TR" smtClean="0"/>
              <a:t>‹#›</a:t>
            </a:fld>
            <a:endParaRPr lang="tr-TR"/>
          </a:p>
        </p:txBody>
      </p:sp>
    </p:spTree>
    <p:extLst>
      <p:ext uri="{BB962C8B-B14F-4D97-AF65-F5344CB8AC3E}">
        <p14:creationId xmlns:p14="http://schemas.microsoft.com/office/powerpoint/2010/main" val="3643133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27F51C5C-A01E-BF4A-ABCA-0E9CC56FA360}" type="slidenum">
              <a:rPr lang="tr-TR" smtClean="0"/>
              <a:t>2</a:t>
            </a:fld>
            <a:endParaRPr lang="tr-TR"/>
          </a:p>
        </p:txBody>
      </p:sp>
    </p:spTree>
    <p:extLst>
      <p:ext uri="{BB962C8B-B14F-4D97-AF65-F5344CB8AC3E}">
        <p14:creationId xmlns:p14="http://schemas.microsoft.com/office/powerpoint/2010/main" val="1134759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DE3AC-A3F5-D04E-8F58-30346B9E1D7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tr-TR"/>
          </a:p>
        </p:txBody>
      </p:sp>
      <p:sp>
        <p:nvSpPr>
          <p:cNvPr id="3" name="Subtitle 2">
            <a:extLst>
              <a:ext uri="{FF2B5EF4-FFF2-40B4-BE49-F238E27FC236}">
                <a16:creationId xmlns:a16="http://schemas.microsoft.com/office/drawing/2014/main" id="{469E8062-C7E1-D241-8942-EC60E1F7FB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tr-TR"/>
          </a:p>
        </p:txBody>
      </p:sp>
      <p:sp>
        <p:nvSpPr>
          <p:cNvPr id="4" name="Date Placeholder 3">
            <a:extLst>
              <a:ext uri="{FF2B5EF4-FFF2-40B4-BE49-F238E27FC236}">
                <a16:creationId xmlns:a16="http://schemas.microsoft.com/office/drawing/2014/main" id="{62C208D9-A50A-8C47-AF7E-69789B59F170}"/>
              </a:ext>
            </a:extLst>
          </p:cNvPr>
          <p:cNvSpPr>
            <a:spLocks noGrp="1"/>
          </p:cNvSpPr>
          <p:nvPr>
            <p:ph type="dt" sz="half" idx="10"/>
          </p:nvPr>
        </p:nvSpPr>
        <p:spPr/>
        <p:txBody>
          <a:bodyPr/>
          <a:lstStyle/>
          <a:p>
            <a:fld id="{4507F6D4-B033-CA47-B278-3428423E2A19}" type="datetimeFigureOut">
              <a:rPr lang="tr-TR" smtClean="0"/>
              <a:t>17.04.2019</a:t>
            </a:fld>
            <a:endParaRPr lang="tr-TR"/>
          </a:p>
        </p:txBody>
      </p:sp>
      <p:sp>
        <p:nvSpPr>
          <p:cNvPr id="5" name="Footer Placeholder 4">
            <a:extLst>
              <a:ext uri="{FF2B5EF4-FFF2-40B4-BE49-F238E27FC236}">
                <a16:creationId xmlns:a16="http://schemas.microsoft.com/office/drawing/2014/main" id="{0EAD3CE0-6B31-7643-97E6-E61DBB087652}"/>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F4A247FE-FB69-1949-AF07-56CA38FE6D52}"/>
              </a:ext>
            </a:extLst>
          </p:cNvPr>
          <p:cNvSpPr>
            <a:spLocks noGrp="1"/>
          </p:cNvSpPr>
          <p:nvPr>
            <p:ph type="sldNum" sz="quarter" idx="12"/>
          </p:nvPr>
        </p:nvSpPr>
        <p:spPr/>
        <p:txBody>
          <a:bodyPr/>
          <a:lstStyle/>
          <a:p>
            <a:fld id="{28E68397-256C-3E43-8042-30908CC8FC91}" type="slidenum">
              <a:rPr lang="tr-TR" smtClean="0"/>
              <a:t>‹#›</a:t>
            </a:fld>
            <a:endParaRPr lang="tr-TR"/>
          </a:p>
        </p:txBody>
      </p:sp>
    </p:spTree>
    <p:extLst>
      <p:ext uri="{BB962C8B-B14F-4D97-AF65-F5344CB8AC3E}">
        <p14:creationId xmlns:p14="http://schemas.microsoft.com/office/powerpoint/2010/main" val="1933876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749F9-A4B1-634F-A3B4-3A88B7C7680F}"/>
              </a:ext>
            </a:extLst>
          </p:cNvPr>
          <p:cNvSpPr>
            <a:spLocks noGrp="1"/>
          </p:cNvSpPr>
          <p:nvPr>
            <p:ph type="title"/>
          </p:nvPr>
        </p:nvSpPr>
        <p:spPr/>
        <p:txBody>
          <a:bodyPr/>
          <a:lstStyle/>
          <a:p>
            <a:r>
              <a:rPr lang="en-US"/>
              <a:t>Click to edit Master title style</a:t>
            </a:r>
            <a:endParaRPr lang="tr-TR"/>
          </a:p>
        </p:txBody>
      </p:sp>
      <p:sp>
        <p:nvSpPr>
          <p:cNvPr id="3" name="Vertical Text Placeholder 2">
            <a:extLst>
              <a:ext uri="{FF2B5EF4-FFF2-40B4-BE49-F238E27FC236}">
                <a16:creationId xmlns:a16="http://schemas.microsoft.com/office/drawing/2014/main" id="{8C46B5BC-1BC3-9F4D-BBE0-112B0C0E6E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57EF2E3F-693A-B744-B883-7CF845FFD066}"/>
              </a:ext>
            </a:extLst>
          </p:cNvPr>
          <p:cNvSpPr>
            <a:spLocks noGrp="1"/>
          </p:cNvSpPr>
          <p:nvPr>
            <p:ph type="dt" sz="half" idx="10"/>
          </p:nvPr>
        </p:nvSpPr>
        <p:spPr/>
        <p:txBody>
          <a:bodyPr/>
          <a:lstStyle/>
          <a:p>
            <a:fld id="{4507F6D4-B033-CA47-B278-3428423E2A19}" type="datetimeFigureOut">
              <a:rPr lang="tr-TR" smtClean="0"/>
              <a:t>17.04.2019</a:t>
            </a:fld>
            <a:endParaRPr lang="tr-TR"/>
          </a:p>
        </p:txBody>
      </p:sp>
      <p:sp>
        <p:nvSpPr>
          <p:cNvPr id="5" name="Footer Placeholder 4">
            <a:extLst>
              <a:ext uri="{FF2B5EF4-FFF2-40B4-BE49-F238E27FC236}">
                <a16:creationId xmlns:a16="http://schemas.microsoft.com/office/drawing/2014/main" id="{89F37E81-F0D7-F54F-8777-ABFA1BDC5197}"/>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0D3E41D0-43FA-4E4A-BF20-66884326DD76}"/>
              </a:ext>
            </a:extLst>
          </p:cNvPr>
          <p:cNvSpPr>
            <a:spLocks noGrp="1"/>
          </p:cNvSpPr>
          <p:nvPr>
            <p:ph type="sldNum" sz="quarter" idx="12"/>
          </p:nvPr>
        </p:nvSpPr>
        <p:spPr/>
        <p:txBody>
          <a:bodyPr/>
          <a:lstStyle/>
          <a:p>
            <a:fld id="{28E68397-256C-3E43-8042-30908CC8FC91}" type="slidenum">
              <a:rPr lang="tr-TR" smtClean="0"/>
              <a:t>‹#›</a:t>
            </a:fld>
            <a:endParaRPr lang="tr-TR"/>
          </a:p>
        </p:txBody>
      </p:sp>
    </p:spTree>
    <p:extLst>
      <p:ext uri="{BB962C8B-B14F-4D97-AF65-F5344CB8AC3E}">
        <p14:creationId xmlns:p14="http://schemas.microsoft.com/office/powerpoint/2010/main" val="3093960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05D10A-E9EA-0946-B161-BF46BD39A1C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tr-TR"/>
          </a:p>
        </p:txBody>
      </p:sp>
      <p:sp>
        <p:nvSpPr>
          <p:cNvPr id="3" name="Vertical Text Placeholder 2">
            <a:extLst>
              <a:ext uri="{FF2B5EF4-FFF2-40B4-BE49-F238E27FC236}">
                <a16:creationId xmlns:a16="http://schemas.microsoft.com/office/drawing/2014/main" id="{7F9594EC-8189-E940-83ED-4FA60BE55C0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425C769B-FE27-6045-B7AD-E60E2AC0D58C}"/>
              </a:ext>
            </a:extLst>
          </p:cNvPr>
          <p:cNvSpPr>
            <a:spLocks noGrp="1"/>
          </p:cNvSpPr>
          <p:nvPr>
            <p:ph type="dt" sz="half" idx="10"/>
          </p:nvPr>
        </p:nvSpPr>
        <p:spPr/>
        <p:txBody>
          <a:bodyPr/>
          <a:lstStyle/>
          <a:p>
            <a:fld id="{4507F6D4-B033-CA47-B278-3428423E2A19}" type="datetimeFigureOut">
              <a:rPr lang="tr-TR" smtClean="0"/>
              <a:t>17.04.2019</a:t>
            </a:fld>
            <a:endParaRPr lang="tr-TR"/>
          </a:p>
        </p:txBody>
      </p:sp>
      <p:sp>
        <p:nvSpPr>
          <p:cNvPr id="5" name="Footer Placeholder 4">
            <a:extLst>
              <a:ext uri="{FF2B5EF4-FFF2-40B4-BE49-F238E27FC236}">
                <a16:creationId xmlns:a16="http://schemas.microsoft.com/office/drawing/2014/main" id="{9B17676D-0372-5744-B819-13B4461D41DC}"/>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BD03FA9A-F4D7-E44A-AADB-5F41CE7FC28D}"/>
              </a:ext>
            </a:extLst>
          </p:cNvPr>
          <p:cNvSpPr>
            <a:spLocks noGrp="1"/>
          </p:cNvSpPr>
          <p:nvPr>
            <p:ph type="sldNum" sz="quarter" idx="12"/>
          </p:nvPr>
        </p:nvSpPr>
        <p:spPr/>
        <p:txBody>
          <a:bodyPr/>
          <a:lstStyle/>
          <a:p>
            <a:fld id="{28E68397-256C-3E43-8042-30908CC8FC91}" type="slidenum">
              <a:rPr lang="tr-TR" smtClean="0"/>
              <a:t>‹#›</a:t>
            </a:fld>
            <a:endParaRPr lang="tr-TR"/>
          </a:p>
        </p:txBody>
      </p:sp>
    </p:spTree>
    <p:extLst>
      <p:ext uri="{BB962C8B-B14F-4D97-AF65-F5344CB8AC3E}">
        <p14:creationId xmlns:p14="http://schemas.microsoft.com/office/powerpoint/2010/main" val="1299406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284F1-872E-1941-9424-475CCB3FB7A9}"/>
              </a:ext>
            </a:extLst>
          </p:cNvPr>
          <p:cNvSpPr>
            <a:spLocks noGrp="1"/>
          </p:cNvSpPr>
          <p:nvPr>
            <p:ph type="title"/>
          </p:nvPr>
        </p:nvSpPr>
        <p:spPr/>
        <p:txBody>
          <a:bodyPr/>
          <a:lstStyle/>
          <a:p>
            <a:r>
              <a:rPr lang="en-US"/>
              <a:t>Click to edit Master title style</a:t>
            </a:r>
            <a:endParaRPr lang="tr-TR"/>
          </a:p>
        </p:txBody>
      </p:sp>
      <p:sp>
        <p:nvSpPr>
          <p:cNvPr id="3" name="Content Placeholder 2">
            <a:extLst>
              <a:ext uri="{FF2B5EF4-FFF2-40B4-BE49-F238E27FC236}">
                <a16:creationId xmlns:a16="http://schemas.microsoft.com/office/drawing/2014/main" id="{F8F139DF-86DD-0945-96B7-A45E2233B85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D854B377-4C2B-324B-948A-61A6C0CA965B}"/>
              </a:ext>
            </a:extLst>
          </p:cNvPr>
          <p:cNvSpPr>
            <a:spLocks noGrp="1"/>
          </p:cNvSpPr>
          <p:nvPr>
            <p:ph type="dt" sz="half" idx="10"/>
          </p:nvPr>
        </p:nvSpPr>
        <p:spPr/>
        <p:txBody>
          <a:bodyPr/>
          <a:lstStyle/>
          <a:p>
            <a:fld id="{4507F6D4-B033-CA47-B278-3428423E2A19}" type="datetimeFigureOut">
              <a:rPr lang="tr-TR" smtClean="0"/>
              <a:t>17.04.2019</a:t>
            </a:fld>
            <a:endParaRPr lang="tr-TR"/>
          </a:p>
        </p:txBody>
      </p:sp>
      <p:sp>
        <p:nvSpPr>
          <p:cNvPr id="5" name="Footer Placeholder 4">
            <a:extLst>
              <a:ext uri="{FF2B5EF4-FFF2-40B4-BE49-F238E27FC236}">
                <a16:creationId xmlns:a16="http://schemas.microsoft.com/office/drawing/2014/main" id="{8624EB59-79B2-9844-8454-4E9741235493}"/>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CCDEC688-EE94-5E4A-A394-B4A4763CC77B}"/>
              </a:ext>
            </a:extLst>
          </p:cNvPr>
          <p:cNvSpPr>
            <a:spLocks noGrp="1"/>
          </p:cNvSpPr>
          <p:nvPr>
            <p:ph type="sldNum" sz="quarter" idx="12"/>
          </p:nvPr>
        </p:nvSpPr>
        <p:spPr/>
        <p:txBody>
          <a:bodyPr/>
          <a:lstStyle/>
          <a:p>
            <a:fld id="{28E68397-256C-3E43-8042-30908CC8FC91}" type="slidenum">
              <a:rPr lang="tr-TR" smtClean="0"/>
              <a:t>‹#›</a:t>
            </a:fld>
            <a:endParaRPr lang="tr-TR"/>
          </a:p>
        </p:txBody>
      </p:sp>
    </p:spTree>
    <p:extLst>
      <p:ext uri="{BB962C8B-B14F-4D97-AF65-F5344CB8AC3E}">
        <p14:creationId xmlns:p14="http://schemas.microsoft.com/office/powerpoint/2010/main" val="1404430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731D1-46BC-F34D-A7E5-11D0CCEC07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tr-TR"/>
          </a:p>
        </p:txBody>
      </p:sp>
      <p:sp>
        <p:nvSpPr>
          <p:cNvPr id="3" name="Text Placeholder 2">
            <a:extLst>
              <a:ext uri="{FF2B5EF4-FFF2-40B4-BE49-F238E27FC236}">
                <a16:creationId xmlns:a16="http://schemas.microsoft.com/office/drawing/2014/main" id="{6C0A192E-B13B-3245-8D84-5F766693C2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68A72C6-52CC-374D-A418-0691798C2FFD}"/>
              </a:ext>
            </a:extLst>
          </p:cNvPr>
          <p:cNvSpPr>
            <a:spLocks noGrp="1"/>
          </p:cNvSpPr>
          <p:nvPr>
            <p:ph type="dt" sz="half" idx="10"/>
          </p:nvPr>
        </p:nvSpPr>
        <p:spPr/>
        <p:txBody>
          <a:bodyPr/>
          <a:lstStyle/>
          <a:p>
            <a:fld id="{4507F6D4-B033-CA47-B278-3428423E2A19}" type="datetimeFigureOut">
              <a:rPr lang="tr-TR" smtClean="0"/>
              <a:t>17.04.2019</a:t>
            </a:fld>
            <a:endParaRPr lang="tr-TR"/>
          </a:p>
        </p:txBody>
      </p:sp>
      <p:sp>
        <p:nvSpPr>
          <p:cNvPr id="5" name="Footer Placeholder 4">
            <a:extLst>
              <a:ext uri="{FF2B5EF4-FFF2-40B4-BE49-F238E27FC236}">
                <a16:creationId xmlns:a16="http://schemas.microsoft.com/office/drawing/2014/main" id="{9CF3EABA-CCD2-7D48-8CAD-5CAA7584DA8B}"/>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DB458845-1F0D-D94A-BE00-80415BA037CE}"/>
              </a:ext>
            </a:extLst>
          </p:cNvPr>
          <p:cNvSpPr>
            <a:spLocks noGrp="1"/>
          </p:cNvSpPr>
          <p:nvPr>
            <p:ph type="sldNum" sz="quarter" idx="12"/>
          </p:nvPr>
        </p:nvSpPr>
        <p:spPr/>
        <p:txBody>
          <a:bodyPr/>
          <a:lstStyle/>
          <a:p>
            <a:fld id="{28E68397-256C-3E43-8042-30908CC8FC91}" type="slidenum">
              <a:rPr lang="tr-TR" smtClean="0"/>
              <a:t>‹#›</a:t>
            </a:fld>
            <a:endParaRPr lang="tr-TR"/>
          </a:p>
        </p:txBody>
      </p:sp>
    </p:spTree>
    <p:extLst>
      <p:ext uri="{BB962C8B-B14F-4D97-AF65-F5344CB8AC3E}">
        <p14:creationId xmlns:p14="http://schemas.microsoft.com/office/powerpoint/2010/main" val="3634522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B617B-2985-3B48-BFCE-B055246E07C1}"/>
              </a:ext>
            </a:extLst>
          </p:cNvPr>
          <p:cNvSpPr>
            <a:spLocks noGrp="1"/>
          </p:cNvSpPr>
          <p:nvPr>
            <p:ph type="title"/>
          </p:nvPr>
        </p:nvSpPr>
        <p:spPr/>
        <p:txBody>
          <a:bodyPr/>
          <a:lstStyle/>
          <a:p>
            <a:r>
              <a:rPr lang="en-US"/>
              <a:t>Click to edit Master title style</a:t>
            </a:r>
            <a:endParaRPr lang="tr-TR"/>
          </a:p>
        </p:txBody>
      </p:sp>
      <p:sp>
        <p:nvSpPr>
          <p:cNvPr id="3" name="Content Placeholder 2">
            <a:extLst>
              <a:ext uri="{FF2B5EF4-FFF2-40B4-BE49-F238E27FC236}">
                <a16:creationId xmlns:a16="http://schemas.microsoft.com/office/drawing/2014/main" id="{E8425023-0B63-F843-965C-40872E8C193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Content Placeholder 3">
            <a:extLst>
              <a:ext uri="{FF2B5EF4-FFF2-40B4-BE49-F238E27FC236}">
                <a16:creationId xmlns:a16="http://schemas.microsoft.com/office/drawing/2014/main" id="{DC72A66E-C57C-9246-81B0-EE12662B3D0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Date Placeholder 4">
            <a:extLst>
              <a:ext uri="{FF2B5EF4-FFF2-40B4-BE49-F238E27FC236}">
                <a16:creationId xmlns:a16="http://schemas.microsoft.com/office/drawing/2014/main" id="{09EAF455-97C6-CA4E-B000-EA77216F287E}"/>
              </a:ext>
            </a:extLst>
          </p:cNvPr>
          <p:cNvSpPr>
            <a:spLocks noGrp="1"/>
          </p:cNvSpPr>
          <p:nvPr>
            <p:ph type="dt" sz="half" idx="10"/>
          </p:nvPr>
        </p:nvSpPr>
        <p:spPr/>
        <p:txBody>
          <a:bodyPr/>
          <a:lstStyle/>
          <a:p>
            <a:fld id="{4507F6D4-B033-CA47-B278-3428423E2A19}" type="datetimeFigureOut">
              <a:rPr lang="tr-TR" smtClean="0"/>
              <a:t>17.04.2019</a:t>
            </a:fld>
            <a:endParaRPr lang="tr-TR"/>
          </a:p>
        </p:txBody>
      </p:sp>
      <p:sp>
        <p:nvSpPr>
          <p:cNvPr id="6" name="Footer Placeholder 5">
            <a:extLst>
              <a:ext uri="{FF2B5EF4-FFF2-40B4-BE49-F238E27FC236}">
                <a16:creationId xmlns:a16="http://schemas.microsoft.com/office/drawing/2014/main" id="{C80FDCB9-3EC8-564F-A411-984BDCBDD3E8}"/>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a16="http://schemas.microsoft.com/office/drawing/2014/main" id="{EAEF73FE-DF41-1B42-A44A-179F4FFB42E3}"/>
              </a:ext>
            </a:extLst>
          </p:cNvPr>
          <p:cNvSpPr>
            <a:spLocks noGrp="1"/>
          </p:cNvSpPr>
          <p:nvPr>
            <p:ph type="sldNum" sz="quarter" idx="12"/>
          </p:nvPr>
        </p:nvSpPr>
        <p:spPr/>
        <p:txBody>
          <a:bodyPr/>
          <a:lstStyle/>
          <a:p>
            <a:fld id="{28E68397-256C-3E43-8042-30908CC8FC91}" type="slidenum">
              <a:rPr lang="tr-TR" smtClean="0"/>
              <a:t>‹#›</a:t>
            </a:fld>
            <a:endParaRPr lang="tr-TR"/>
          </a:p>
        </p:txBody>
      </p:sp>
    </p:spTree>
    <p:extLst>
      <p:ext uri="{BB962C8B-B14F-4D97-AF65-F5344CB8AC3E}">
        <p14:creationId xmlns:p14="http://schemas.microsoft.com/office/powerpoint/2010/main" val="272247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A9024-E457-2C4E-AAD6-258B4B1A93E4}"/>
              </a:ext>
            </a:extLst>
          </p:cNvPr>
          <p:cNvSpPr>
            <a:spLocks noGrp="1"/>
          </p:cNvSpPr>
          <p:nvPr>
            <p:ph type="title"/>
          </p:nvPr>
        </p:nvSpPr>
        <p:spPr>
          <a:xfrm>
            <a:off x="839788" y="365125"/>
            <a:ext cx="10515600" cy="1325563"/>
          </a:xfrm>
        </p:spPr>
        <p:txBody>
          <a:bodyPr/>
          <a:lstStyle/>
          <a:p>
            <a:r>
              <a:rPr lang="en-US"/>
              <a:t>Click to edit Master title style</a:t>
            </a:r>
            <a:endParaRPr lang="tr-TR"/>
          </a:p>
        </p:txBody>
      </p:sp>
      <p:sp>
        <p:nvSpPr>
          <p:cNvPr id="3" name="Text Placeholder 2">
            <a:extLst>
              <a:ext uri="{FF2B5EF4-FFF2-40B4-BE49-F238E27FC236}">
                <a16:creationId xmlns:a16="http://schemas.microsoft.com/office/drawing/2014/main" id="{08618E97-1363-3C4B-A086-E41F30F667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602C8E4-037D-014A-8AE1-61C859024B1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Text Placeholder 4">
            <a:extLst>
              <a:ext uri="{FF2B5EF4-FFF2-40B4-BE49-F238E27FC236}">
                <a16:creationId xmlns:a16="http://schemas.microsoft.com/office/drawing/2014/main" id="{D91D68A9-0840-0940-B7E6-F8D2251329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A3D52DD-A9C4-F24F-A0F0-CC4CC642FCE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7" name="Date Placeholder 6">
            <a:extLst>
              <a:ext uri="{FF2B5EF4-FFF2-40B4-BE49-F238E27FC236}">
                <a16:creationId xmlns:a16="http://schemas.microsoft.com/office/drawing/2014/main" id="{88044C46-5E5F-0849-95DF-76CA9A3B28EA}"/>
              </a:ext>
            </a:extLst>
          </p:cNvPr>
          <p:cNvSpPr>
            <a:spLocks noGrp="1"/>
          </p:cNvSpPr>
          <p:nvPr>
            <p:ph type="dt" sz="half" idx="10"/>
          </p:nvPr>
        </p:nvSpPr>
        <p:spPr/>
        <p:txBody>
          <a:bodyPr/>
          <a:lstStyle/>
          <a:p>
            <a:fld id="{4507F6D4-B033-CA47-B278-3428423E2A19}" type="datetimeFigureOut">
              <a:rPr lang="tr-TR" smtClean="0"/>
              <a:t>17.04.2019</a:t>
            </a:fld>
            <a:endParaRPr lang="tr-TR"/>
          </a:p>
        </p:txBody>
      </p:sp>
      <p:sp>
        <p:nvSpPr>
          <p:cNvPr id="8" name="Footer Placeholder 7">
            <a:extLst>
              <a:ext uri="{FF2B5EF4-FFF2-40B4-BE49-F238E27FC236}">
                <a16:creationId xmlns:a16="http://schemas.microsoft.com/office/drawing/2014/main" id="{EF6693A1-AE44-F946-BF98-EEE5824B9570}"/>
              </a:ext>
            </a:extLst>
          </p:cNvPr>
          <p:cNvSpPr>
            <a:spLocks noGrp="1"/>
          </p:cNvSpPr>
          <p:nvPr>
            <p:ph type="ftr" sz="quarter" idx="11"/>
          </p:nvPr>
        </p:nvSpPr>
        <p:spPr/>
        <p:txBody>
          <a:bodyPr/>
          <a:lstStyle/>
          <a:p>
            <a:endParaRPr lang="tr-TR"/>
          </a:p>
        </p:txBody>
      </p:sp>
      <p:sp>
        <p:nvSpPr>
          <p:cNvPr id="9" name="Slide Number Placeholder 8">
            <a:extLst>
              <a:ext uri="{FF2B5EF4-FFF2-40B4-BE49-F238E27FC236}">
                <a16:creationId xmlns:a16="http://schemas.microsoft.com/office/drawing/2014/main" id="{3F622877-2080-2046-A971-1EF8FA76A943}"/>
              </a:ext>
            </a:extLst>
          </p:cNvPr>
          <p:cNvSpPr>
            <a:spLocks noGrp="1"/>
          </p:cNvSpPr>
          <p:nvPr>
            <p:ph type="sldNum" sz="quarter" idx="12"/>
          </p:nvPr>
        </p:nvSpPr>
        <p:spPr/>
        <p:txBody>
          <a:bodyPr/>
          <a:lstStyle/>
          <a:p>
            <a:fld id="{28E68397-256C-3E43-8042-30908CC8FC91}" type="slidenum">
              <a:rPr lang="tr-TR" smtClean="0"/>
              <a:t>‹#›</a:t>
            </a:fld>
            <a:endParaRPr lang="tr-TR"/>
          </a:p>
        </p:txBody>
      </p:sp>
    </p:spTree>
    <p:extLst>
      <p:ext uri="{BB962C8B-B14F-4D97-AF65-F5344CB8AC3E}">
        <p14:creationId xmlns:p14="http://schemas.microsoft.com/office/powerpoint/2010/main" val="4036396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DA107-D426-0D4F-9DCA-26ED2D1C059B}"/>
              </a:ext>
            </a:extLst>
          </p:cNvPr>
          <p:cNvSpPr>
            <a:spLocks noGrp="1"/>
          </p:cNvSpPr>
          <p:nvPr>
            <p:ph type="title"/>
          </p:nvPr>
        </p:nvSpPr>
        <p:spPr/>
        <p:txBody>
          <a:bodyPr/>
          <a:lstStyle/>
          <a:p>
            <a:r>
              <a:rPr lang="en-US"/>
              <a:t>Click to edit Master title style</a:t>
            </a:r>
            <a:endParaRPr lang="tr-TR"/>
          </a:p>
        </p:txBody>
      </p:sp>
      <p:sp>
        <p:nvSpPr>
          <p:cNvPr id="3" name="Date Placeholder 2">
            <a:extLst>
              <a:ext uri="{FF2B5EF4-FFF2-40B4-BE49-F238E27FC236}">
                <a16:creationId xmlns:a16="http://schemas.microsoft.com/office/drawing/2014/main" id="{3B747234-563B-FD41-BBDC-C1A786F159AD}"/>
              </a:ext>
            </a:extLst>
          </p:cNvPr>
          <p:cNvSpPr>
            <a:spLocks noGrp="1"/>
          </p:cNvSpPr>
          <p:nvPr>
            <p:ph type="dt" sz="half" idx="10"/>
          </p:nvPr>
        </p:nvSpPr>
        <p:spPr/>
        <p:txBody>
          <a:bodyPr/>
          <a:lstStyle/>
          <a:p>
            <a:fld id="{4507F6D4-B033-CA47-B278-3428423E2A19}" type="datetimeFigureOut">
              <a:rPr lang="tr-TR" smtClean="0"/>
              <a:t>17.04.2019</a:t>
            </a:fld>
            <a:endParaRPr lang="tr-TR"/>
          </a:p>
        </p:txBody>
      </p:sp>
      <p:sp>
        <p:nvSpPr>
          <p:cNvPr id="4" name="Footer Placeholder 3">
            <a:extLst>
              <a:ext uri="{FF2B5EF4-FFF2-40B4-BE49-F238E27FC236}">
                <a16:creationId xmlns:a16="http://schemas.microsoft.com/office/drawing/2014/main" id="{21C89BCA-A539-E148-8E30-4DB1C3D758E4}"/>
              </a:ext>
            </a:extLst>
          </p:cNvPr>
          <p:cNvSpPr>
            <a:spLocks noGrp="1"/>
          </p:cNvSpPr>
          <p:nvPr>
            <p:ph type="ftr" sz="quarter" idx="11"/>
          </p:nvPr>
        </p:nvSpPr>
        <p:spPr/>
        <p:txBody>
          <a:bodyPr/>
          <a:lstStyle/>
          <a:p>
            <a:endParaRPr lang="tr-TR"/>
          </a:p>
        </p:txBody>
      </p:sp>
      <p:sp>
        <p:nvSpPr>
          <p:cNvPr id="5" name="Slide Number Placeholder 4">
            <a:extLst>
              <a:ext uri="{FF2B5EF4-FFF2-40B4-BE49-F238E27FC236}">
                <a16:creationId xmlns:a16="http://schemas.microsoft.com/office/drawing/2014/main" id="{B59F898D-B7BA-8C49-8CAD-202B4F25DD70}"/>
              </a:ext>
            </a:extLst>
          </p:cNvPr>
          <p:cNvSpPr>
            <a:spLocks noGrp="1"/>
          </p:cNvSpPr>
          <p:nvPr>
            <p:ph type="sldNum" sz="quarter" idx="12"/>
          </p:nvPr>
        </p:nvSpPr>
        <p:spPr/>
        <p:txBody>
          <a:bodyPr/>
          <a:lstStyle/>
          <a:p>
            <a:fld id="{28E68397-256C-3E43-8042-30908CC8FC91}" type="slidenum">
              <a:rPr lang="tr-TR" smtClean="0"/>
              <a:t>‹#›</a:t>
            </a:fld>
            <a:endParaRPr lang="tr-TR"/>
          </a:p>
        </p:txBody>
      </p:sp>
    </p:spTree>
    <p:extLst>
      <p:ext uri="{BB962C8B-B14F-4D97-AF65-F5344CB8AC3E}">
        <p14:creationId xmlns:p14="http://schemas.microsoft.com/office/powerpoint/2010/main" val="773119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CC4FE-0E21-B445-BE78-06D58ADCAE7A}"/>
              </a:ext>
            </a:extLst>
          </p:cNvPr>
          <p:cNvSpPr>
            <a:spLocks noGrp="1"/>
          </p:cNvSpPr>
          <p:nvPr>
            <p:ph type="dt" sz="half" idx="10"/>
          </p:nvPr>
        </p:nvSpPr>
        <p:spPr/>
        <p:txBody>
          <a:bodyPr/>
          <a:lstStyle/>
          <a:p>
            <a:fld id="{4507F6D4-B033-CA47-B278-3428423E2A19}" type="datetimeFigureOut">
              <a:rPr lang="tr-TR" smtClean="0"/>
              <a:t>17.04.2019</a:t>
            </a:fld>
            <a:endParaRPr lang="tr-TR"/>
          </a:p>
        </p:txBody>
      </p:sp>
      <p:sp>
        <p:nvSpPr>
          <p:cNvPr id="3" name="Footer Placeholder 2">
            <a:extLst>
              <a:ext uri="{FF2B5EF4-FFF2-40B4-BE49-F238E27FC236}">
                <a16:creationId xmlns:a16="http://schemas.microsoft.com/office/drawing/2014/main" id="{AF8EF6A1-85AA-9B45-A418-8E8955AC9BE8}"/>
              </a:ext>
            </a:extLst>
          </p:cNvPr>
          <p:cNvSpPr>
            <a:spLocks noGrp="1"/>
          </p:cNvSpPr>
          <p:nvPr>
            <p:ph type="ftr" sz="quarter" idx="11"/>
          </p:nvPr>
        </p:nvSpPr>
        <p:spPr/>
        <p:txBody>
          <a:bodyPr/>
          <a:lstStyle/>
          <a:p>
            <a:endParaRPr lang="tr-TR"/>
          </a:p>
        </p:txBody>
      </p:sp>
      <p:sp>
        <p:nvSpPr>
          <p:cNvPr id="4" name="Slide Number Placeholder 3">
            <a:extLst>
              <a:ext uri="{FF2B5EF4-FFF2-40B4-BE49-F238E27FC236}">
                <a16:creationId xmlns:a16="http://schemas.microsoft.com/office/drawing/2014/main" id="{AC80D45E-C34E-4B4E-A6FB-A4EE41A4F53B}"/>
              </a:ext>
            </a:extLst>
          </p:cNvPr>
          <p:cNvSpPr>
            <a:spLocks noGrp="1"/>
          </p:cNvSpPr>
          <p:nvPr>
            <p:ph type="sldNum" sz="quarter" idx="12"/>
          </p:nvPr>
        </p:nvSpPr>
        <p:spPr/>
        <p:txBody>
          <a:bodyPr/>
          <a:lstStyle/>
          <a:p>
            <a:fld id="{28E68397-256C-3E43-8042-30908CC8FC91}" type="slidenum">
              <a:rPr lang="tr-TR" smtClean="0"/>
              <a:t>‹#›</a:t>
            </a:fld>
            <a:endParaRPr lang="tr-TR"/>
          </a:p>
        </p:txBody>
      </p:sp>
    </p:spTree>
    <p:extLst>
      <p:ext uri="{BB962C8B-B14F-4D97-AF65-F5344CB8AC3E}">
        <p14:creationId xmlns:p14="http://schemas.microsoft.com/office/powerpoint/2010/main" val="2245740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F79A9-E9F7-584D-8A8C-F2BFED2B8F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tr-TR"/>
          </a:p>
        </p:txBody>
      </p:sp>
      <p:sp>
        <p:nvSpPr>
          <p:cNvPr id="3" name="Content Placeholder 2">
            <a:extLst>
              <a:ext uri="{FF2B5EF4-FFF2-40B4-BE49-F238E27FC236}">
                <a16:creationId xmlns:a16="http://schemas.microsoft.com/office/drawing/2014/main" id="{492B2FCD-C3A9-934F-ADC5-2FB6A2E0FA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Text Placeholder 3">
            <a:extLst>
              <a:ext uri="{FF2B5EF4-FFF2-40B4-BE49-F238E27FC236}">
                <a16:creationId xmlns:a16="http://schemas.microsoft.com/office/drawing/2014/main" id="{0588927A-19D2-4949-87B5-7BDD15541B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82392ED-B9F8-F34E-A5E7-43B1DD2415F9}"/>
              </a:ext>
            </a:extLst>
          </p:cNvPr>
          <p:cNvSpPr>
            <a:spLocks noGrp="1"/>
          </p:cNvSpPr>
          <p:nvPr>
            <p:ph type="dt" sz="half" idx="10"/>
          </p:nvPr>
        </p:nvSpPr>
        <p:spPr/>
        <p:txBody>
          <a:bodyPr/>
          <a:lstStyle/>
          <a:p>
            <a:fld id="{4507F6D4-B033-CA47-B278-3428423E2A19}" type="datetimeFigureOut">
              <a:rPr lang="tr-TR" smtClean="0"/>
              <a:t>17.04.2019</a:t>
            </a:fld>
            <a:endParaRPr lang="tr-TR"/>
          </a:p>
        </p:txBody>
      </p:sp>
      <p:sp>
        <p:nvSpPr>
          <p:cNvPr id="6" name="Footer Placeholder 5">
            <a:extLst>
              <a:ext uri="{FF2B5EF4-FFF2-40B4-BE49-F238E27FC236}">
                <a16:creationId xmlns:a16="http://schemas.microsoft.com/office/drawing/2014/main" id="{2F435563-B5FE-004E-ADD0-C2AB51C095F3}"/>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a16="http://schemas.microsoft.com/office/drawing/2014/main" id="{12BA7D98-4CCD-474C-8454-4BB09E0E6529}"/>
              </a:ext>
            </a:extLst>
          </p:cNvPr>
          <p:cNvSpPr>
            <a:spLocks noGrp="1"/>
          </p:cNvSpPr>
          <p:nvPr>
            <p:ph type="sldNum" sz="quarter" idx="12"/>
          </p:nvPr>
        </p:nvSpPr>
        <p:spPr/>
        <p:txBody>
          <a:bodyPr/>
          <a:lstStyle/>
          <a:p>
            <a:fld id="{28E68397-256C-3E43-8042-30908CC8FC91}" type="slidenum">
              <a:rPr lang="tr-TR" smtClean="0"/>
              <a:t>‹#›</a:t>
            </a:fld>
            <a:endParaRPr lang="tr-TR"/>
          </a:p>
        </p:txBody>
      </p:sp>
    </p:spTree>
    <p:extLst>
      <p:ext uri="{BB962C8B-B14F-4D97-AF65-F5344CB8AC3E}">
        <p14:creationId xmlns:p14="http://schemas.microsoft.com/office/powerpoint/2010/main" val="325692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78CB5-75B5-8244-92A8-183F91E0DC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tr-TR"/>
          </a:p>
        </p:txBody>
      </p:sp>
      <p:sp>
        <p:nvSpPr>
          <p:cNvPr id="3" name="Picture Placeholder 2">
            <a:extLst>
              <a:ext uri="{FF2B5EF4-FFF2-40B4-BE49-F238E27FC236}">
                <a16:creationId xmlns:a16="http://schemas.microsoft.com/office/drawing/2014/main" id="{6AEA71AA-649F-D74C-AF1C-01A3E14C60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Text Placeholder 3">
            <a:extLst>
              <a:ext uri="{FF2B5EF4-FFF2-40B4-BE49-F238E27FC236}">
                <a16:creationId xmlns:a16="http://schemas.microsoft.com/office/drawing/2014/main" id="{C9D09666-0EE7-7540-AD42-70AAC090B2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9A3EE38-126E-8044-8832-2C04317C7092}"/>
              </a:ext>
            </a:extLst>
          </p:cNvPr>
          <p:cNvSpPr>
            <a:spLocks noGrp="1"/>
          </p:cNvSpPr>
          <p:nvPr>
            <p:ph type="dt" sz="half" idx="10"/>
          </p:nvPr>
        </p:nvSpPr>
        <p:spPr/>
        <p:txBody>
          <a:bodyPr/>
          <a:lstStyle/>
          <a:p>
            <a:fld id="{4507F6D4-B033-CA47-B278-3428423E2A19}" type="datetimeFigureOut">
              <a:rPr lang="tr-TR" smtClean="0"/>
              <a:t>17.04.2019</a:t>
            </a:fld>
            <a:endParaRPr lang="tr-TR"/>
          </a:p>
        </p:txBody>
      </p:sp>
      <p:sp>
        <p:nvSpPr>
          <p:cNvPr id="6" name="Footer Placeholder 5">
            <a:extLst>
              <a:ext uri="{FF2B5EF4-FFF2-40B4-BE49-F238E27FC236}">
                <a16:creationId xmlns:a16="http://schemas.microsoft.com/office/drawing/2014/main" id="{89008200-CF15-B541-945F-1DCB59C83E24}"/>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a16="http://schemas.microsoft.com/office/drawing/2014/main" id="{941D32E5-C39A-E048-95CE-828573A0DDC2}"/>
              </a:ext>
            </a:extLst>
          </p:cNvPr>
          <p:cNvSpPr>
            <a:spLocks noGrp="1"/>
          </p:cNvSpPr>
          <p:nvPr>
            <p:ph type="sldNum" sz="quarter" idx="12"/>
          </p:nvPr>
        </p:nvSpPr>
        <p:spPr/>
        <p:txBody>
          <a:bodyPr/>
          <a:lstStyle/>
          <a:p>
            <a:fld id="{28E68397-256C-3E43-8042-30908CC8FC91}" type="slidenum">
              <a:rPr lang="tr-TR" smtClean="0"/>
              <a:t>‹#›</a:t>
            </a:fld>
            <a:endParaRPr lang="tr-TR"/>
          </a:p>
        </p:txBody>
      </p:sp>
    </p:spTree>
    <p:extLst>
      <p:ext uri="{BB962C8B-B14F-4D97-AF65-F5344CB8AC3E}">
        <p14:creationId xmlns:p14="http://schemas.microsoft.com/office/powerpoint/2010/main" val="10408382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03BAA74-1145-C647-A163-84F852E58B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tr-TR"/>
          </a:p>
        </p:txBody>
      </p:sp>
      <p:sp>
        <p:nvSpPr>
          <p:cNvPr id="3" name="Text Placeholder 2">
            <a:extLst>
              <a:ext uri="{FF2B5EF4-FFF2-40B4-BE49-F238E27FC236}">
                <a16:creationId xmlns:a16="http://schemas.microsoft.com/office/drawing/2014/main" id="{2CEBB57F-6664-494B-8D69-5CB01EFB18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547283AB-BE6D-8F49-B971-65BE6A65CF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07F6D4-B033-CA47-B278-3428423E2A19}" type="datetimeFigureOut">
              <a:rPr lang="tr-TR" smtClean="0"/>
              <a:t>17.04.2019</a:t>
            </a:fld>
            <a:endParaRPr lang="tr-TR"/>
          </a:p>
        </p:txBody>
      </p:sp>
      <p:sp>
        <p:nvSpPr>
          <p:cNvPr id="5" name="Footer Placeholder 4">
            <a:extLst>
              <a:ext uri="{FF2B5EF4-FFF2-40B4-BE49-F238E27FC236}">
                <a16:creationId xmlns:a16="http://schemas.microsoft.com/office/drawing/2014/main" id="{603B0E35-3BE2-A845-A846-972361AF6B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ide Number Placeholder 5">
            <a:extLst>
              <a:ext uri="{FF2B5EF4-FFF2-40B4-BE49-F238E27FC236}">
                <a16:creationId xmlns:a16="http://schemas.microsoft.com/office/drawing/2014/main" id="{0FD4CAA3-73A3-A743-921A-2A4C271336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E68397-256C-3E43-8042-30908CC8FC91}" type="slidenum">
              <a:rPr lang="tr-TR" smtClean="0"/>
              <a:t>‹#›</a:t>
            </a:fld>
            <a:endParaRPr lang="tr-TR"/>
          </a:p>
        </p:txBody>
      </p:sp>
    </p:spTree>
    <p:extLst>
      <p:ext uri="{BB962C8B-B14F-4D97-AF65-F5344CB8AC3E}">
        <p14:creationId xmlns:p14="http://schemas.microsoft.com/office/powerpoint/2010/main" val="13640803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30AFC-80CD-4548-89DB-45783E15C085}"/>
              </a:ext>
            </a:extLst>
          </p:cNvPr>
          <p:cNvSpPr>
            <a:spLocks noGrp="1"/>
          </p:cNvSpPr>
          <p:nvPr>
            <p:ph type="title"/>
          </p:nvPr>
        </p:nvSpPr>
        <p:spPr>
          <a:xfrm>
            <a:off x="838200" y="1736725"/>
            <a:ext cx="10515600" cy="1325563"/>
          </a:xfrm>
        </p:spPr>
        <p:txBody>
          <a:bodyPr/>
          <a:lstStyle/>
          <a:p>
            <a:r>
              <a:rPr lang="tr-TR" b="1" dirty="0" err="1"/>
              <a:t>Credit</a:t>
            </a:r>
            <a:r>
              <a:rPr lang="tr-TR" b="1" dirty="0"/>
              <a:t> </a:t>
            </a:r>
            <a:r>
              <a:rPr lang="tr-TR" b="1" dirty="0" err="1"/>
              <a:t>Card</a:t>
            </a:r>
            <a:r>
              <a:rPr lang="tr-TR" b="1" dirty="0"/>
              <a:t> </a:t>
            </a:r>
            <a:r>
              <a:rPr lang="tr-TR" b="1" dirty="0" err="1"/>
              <a:t>Fraud</a:t>
            </a:r>
            <a:r>
              <a:rPr lang="tr-TR" b="1" dirty="0"/>
              <a:t> </a:t>
            </a:r>
            <a:r>
              <a:rPr lang="tr-TR" b="1" dirty="0" err="1"/>
              <a:t>Detection</a:t>
            </a:r>
            <a:br>
              <a:rPr lang="tr-TR" dirty="0"/>
            </a:br>
            <a:endParaRPr lang="tr-TR" dirty="0"/>
          </a:p>
        </p:txBody>
      </p:sp>
      <p:sp>
        <p:nvSpPr>
          <p:cNvPr id="3" name="Content Placeholder 2">
            <a:extLst>
              <a:ext uri="{FF2B5EF4-FFF2-40B4-BE49-F238E27FC236}">
                <a16:creationId xmlns:a16="http://schemas.microsoft.com/office/drawing/2014/main" id="{D9DC6D56-A2D9-FB4B-B3D2-39C6544C186E}"/>
              </a:ext>
            </a:extLst>
          </p:cNvPr>
          <p:cNvSpPr>
            <a:spLocks noGrp="1"/>
          </p:cNvSpPr>
          <p:nvPr>
            <p:ph idx="1"/>
          </p:nvPr>
        </p:nvSpPr>
        <p:spPr>
          <a:xfrm>
            <a:off x="1072662" y="4193687"/>
            <a:ext cx="10515600" cy="4351338"/>
          </a:xfrm>
        </p:spPr>
        <p:txBody>
          <a:bodyPr/>
          <a:lstStyle/>
          <a:p>
            <a:r>
              <a:rPr lang="tr-TR" dirty="0"/>
              <a:t>Data Source: </a:t>
            </a:r>
            <a:r>
              <a:rPr lang="tr-TR" dirty="0" err="1"/>
              <a:t>https</a:t>
            </a:r>
            <a:r>
              <a:rPr lang="tr-TR" dirty="0"/>
              <a:t>://</a:t>
            </a:r>
            <a:r>
              <a:rPr lang="tr-TR" dirty="0" err="1"/>
              <a:t>www.kaggle.com</a:t>
            </a:r>
            <a:r>
              <a:rPr lang="tr-TR" dirty="0"/>
              <a:t>/</a:t>
            </a:r>
            <a:r>
              <a:rPr lang="tr-TR" dirty="0" err="1"/>
              <a:t>mlg-ulb</a:t>
            </a:r>
            <a:r>
              <a:rPr lang="tr-TR" dirty="0"/>
              <a:t>/</a:t>
            </a:r>
            <a:r>
              <a:rPr lang="tr-TR" dirty="0" err="1"/>
              <a:t>creditcardfraud</a:t>
            </a:r>
            <a:endParaRPr lang="tr-TR" dirty="0"/>
          </a:p>
        </p:txBody>
      </p:sp>
    </p:spTree>
    <p:extLst>
      <p:ext uri="{BB962C8B-B14F-4D97-AF65-F5344CB8AC3E}">
        <p14:creationId xmlns:p14="http://schemas.microsoft.com/office/powerpoint/2010/main" val="9098921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1C33B3-93A1-8347-98E3-837D9342102B}"/>
              </a:ext>
            </a:extLst>
          </p:cNvPr>
          <p:cNvSpPr>
            <a:spLocks noGrp="1"/>
          </p:cNvSpPr>
          <p:nvPr>
            <p:ph idx="1"/>
          </p:nvPr>
        </p:nvSpPr>
        <p:spPr>
          <a:xfrm>
            <a:off x="0" y="1583641"/>
            <a:ext cx="11680371" cy="4351338"/>
          </a:xfrm>
        </p:spPr>
        <p:txBody>
          <a:bodyPr/>
          <a:lstStyle/>
          <a:p>
            <a:r>
              <a:rPr lang="en-US" dirty="0"/>
              <a:t>In order to see which algorithm would perform best on our data, we searched similar algorithms that solves similar problems.</a:t>
            </a:r>
          </a:p>
          <a:p>
            <a:pPr marL="0" indent="0">
              <a:buNone/>
            </a:pPr>
            <a:endParaRPr lang="en-US" dirty="0"/>
          </a:p>
          <a:p>
            <a:r>
              <a:rPr lang="en-US" dirty="0"/>
              <a:t>We decided to use Logistic regression and/or Random forest depending on accuracy. If we want to reach higher degree of comprehensiveness while only slightly decreasing performance, we will also apply Random forest.</a:t>
            </a:r>
          </a:p>
          <a:p>
            <a:pPr marL="0" indent="0">
              <a:buNone/>
            </a:pPr>
            <a:endParaRPr lang="en-US" dirty="0"/>
          </a:p>
          <a:p>
            <a:r>
              <a:rPr lang="en-US" dirty="0"/>
              <a:t> We will perform an 80/20 train-test split and in order to avoid overfitting, we will use the very common resampling technique of k-fold cross-validation.</a:t>
            </a:r>
          </a:p>
        </p:txBody>
      </p:sp>
      <p:sp>
        <p:nvSpPr>
          <p:cNvPr id="4" name="TextBox 3">
            <a:extLst>
              <a:ext uri="{FF2B5EF4-FFF2-40B4-BE49-F238E27FC236}">
                <a16:creationId xmlns:a16="http://schemas.microsoft.com/office/drawing/2014/main" id="{E0CC6713-E816-264A-A0FA-3C94E4B1D17E}"/>
              </a:ext>
            </a:extLst>
          </p:cNvPr>
          <p:cNvSpPr txBox="1"/>
          <p:nvPr/>
        </p:nvSpPr>
        <p:spPr>
          <a:xfrm>
            <a:off x="419724" y="629588"/>
            <a:ext cx="4317167" cy="523220"/>
          </a:xfrm>
          <a:prstGeom prst="rect">
            <a:avLst/>
          </a:prstGeom>
          <a:noFill/>
        </p:spPr>
        <p:txBody>
          <a:bodyPr wrap="square" rtlCol="0">
            <a:spAutoFit/>
          </a:bodyPr>
          <a:lstStyle/>
          <a:p>
            <a:r>
              <a:rPr lang="en-US" sz="2800" b="1" dirty="0"/>
              <a:t>Algorithm</a:t>
            </a:r>
          </a:p>
        </p:txBody>
      </p:sp>
    </p:spTree>
    <p:extLst>
      <p:ext uri="{BB962C8B-B14F-4D97-AF65-F5344CB8AC3E}">
        <p14:creationId xmlns:p14="http://schemas.microsoft.com/office/powerpoint/2010/main" val="7366592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FD692E-9A6A-5549-B8A2-74F15946182B}"/>
              </a:ext>
            </a:extLst>
          </p:cNvPr>
          <p:cNvSpPr>
            <a:spLocks noGrp="1"/>
          </p:cNvSpPr>
          <p:nvPr>
            <p:ph idx="1"/>
          </p:nvPr>
        </p:nvSpPr>
        <p:spPr>
          <a:xfrm>
            <a:off x="275492" y="254732"/>
            <a:ext cx="11764108" cy="6403975"/>
          </a:xfrm>
        </p:spPr>
        <p:txBody>
          <a:bodyPr>
            <a:normAutofit/>
          </a:bodyPr>
          <a:lstStyle/>
          <a:p>
            <a:pPr marL="0" indent="0">
              <a:buNone/>
            </a:pPr>
            <a:endParaRPr lang="tr-TR" sz="1800" dirty="0"/>
          </a:p>
        </p:txBody>
      </p:sp>
      <p:pic>
        <p:nvPicPr>
          <p:cNvPr id="4" name="Picture 3">
            <a:extLst>
              <a:ext uri="{FF2B5EF4-FFF2-40B4-BE49-F238E27FC236}">
                <a16:creationId xmlns:a16="http://schemas.microsoft.com/office/drawing/2014/main" id="{BD1F5DCB-E296-8A47-AD88-3B250952DBDF}"/>
              </a:ext>
            </a:extLst>
          </p:cNvPr>
          <p:cNvPicPr>
            <a:picLocks noChangeAspect="1"/>
          </p:cNvPicPr>
          <p:nvPr/>
        </p:nvPicPr>
        <p:blipFill>
          <a:blip r:embed="rId3"/>
          <a:stretch>
            <a:fillRect/>
          </a:stretch>
        </p:blipFill>
        <p:spPr>
          <a:xfrm>
            <a:off x="342899" y="857250"/>
            <a:ext cx="3806348" cy="5343526"/>
          </a:xfrm>
          <a:prstGeom prst="rect">
            <a:avLst/>
          </a:prstGeom>
        </p:spPr>
      </p:pic>
      <p:pic>
        <p:nvPicPr>
          <p:cNvPr id="5" name="Picture 4">
            <a:extLst>
              <a:ext uri="{FF2B5EF4-FFF2-40B4-BE49-F238E27FC236}">
                <a16:creationId xmlns:a16="http://schemas.microsoft.com/office/drawing/2014/main" id="{FCDCDE3E-975D-5A44-869D-C023F3744EE5}"/>
              </a:ext>
            </a:extLst>
          </p:cNvPr>
          <p:cNvPicPr>
            <a:picLocks noChangeAspect="1"/>
          </p:cNvPicPr>
          <p:nvPr/>
        </p:nvPicPr>
        <p:blipFill>
          <a:blip r:embed="rId4"/>
          <a:stretch>
            <a:fillRect/>
          </a:stretch>
        </p:blipFill>
        <p:spPr>
          <a:xfrm>
            <a:off x="4140200" y="857250"/>
            <a:ext cx="3764245" cy="5353049"/>
          </a:xfrm>
          <a:prstGeom prst="rect">
            <a:avLst/>
          </a:prstGeom>
        </p:spPr>
      </p:pic>
      <p:sp>
        <p:nvSpPr>
          <p:cNvPr id="6" name="TextBox 5">
            <a:extLst>
              <a:ext uri="{FF2B5EF4-FFF2-40B4-BE49-F238E27FC236}">
                <a16:creationId xmlns:a16="http://schemas.microsoft.com/office/drawing/2014/main" id="{4BB51EEC-78F0-8942-8E1A-4E7DE3E815E2}"/>
              </a:ext>
            </a:extLst>
          </p:cNvPr>
          <p:cNvSpPr txBox="1"/>
          <p:nvPr/>
        </p:nvSpPr>
        <p:spPr>
          <a:xfrm>
            <a:off x="7986713" y="1900238"/>
            <a:ext cx="3186112" cy="3416320"/>
          </a:xfrm>
          <a:prstGeom prst="rect">
            <a:avLst/>
          </a:prstGeom>
          <a:noFill/>
        </p:spPr>
        <p:txBody>
          <a:bodyPr wrap="square" rtlCol="0">
            <a:spAutoFit/>
          </a:bodyPr>
          <a:lstStyle/>
          <a:p>
            <a:r>
              <a:rPr lang="en" dirty="0"/>
              <a:t>The transaction amount is relatively </a:t>
            </a:r>
            <a:r>
              <a:rPr lang="en" b="1" dirty="0"/>
              <a:t>small</a:t>
            </a:r>
            <a:r>
              <a:rPr lang="en" dirty="0"/>
              <a:t>. The mean of all the mounts made is approximately USD 88. </a:t>
            </a:r>
          </a:p>
          <a:p>
            <a:endParaRPr lang="en" dirty="0"/>
          </a:p>
          <a:p>
            <a:r>
              <a:rPr lang="en" dirty="0"/>
              <a:t>Most of the transactions were </a:t>
            </a:r>
            <a:r>
              <a:rPr lang="en" b="1" dirty="0"/>
              <a:t>Non-Fraud</a:t>
            </a:r>
            <a:r>
              <a:rPr lang="en" dirty="0"/>
              <a:t> (99.83%) of the time,</a:t>
            </a:r>
          </a:p>
          <a:p>
            <a:r>
              <a:rPr lang="en" dirty="0"/>
              <a:t>while </a:t>
            </a:r>
            <a:r>
              <a:rPr lang="en" b="1" dirty="0"/>
              <a:t>Fraud</a:t>
            </a:r>
            <a:r>
              <a:rPr lang="en" dirty="0"/>
              <a:t> transactions occurs (0.17%) of the time in the data frame.</a:t>
            </a:r>
          </a:p>
          <a:p>
            <a:endParaRPr lang="tr-TR" dirty="0"/>
          </a:p>
        </p:txBody>
      </p:sp>
    </p:spTree>
    <p:extLst>
      <p:ext uri="{BB962C8B-B14F-4D97-AF65-F5344CB8AC3E}">
        <p14:creationId xmlns:p14="http://schemas.microsoft.com/office/powerpoint/2010/main" val="3814074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B18D4-1E16-4058-99FD-741F07381156}"/>
              </a:ext>
            </a:extLst>
          </p:cNvPr>
          <p:cNvSpPr>
            <a:spLocks noGrp="1"/>
          </p:cNvSpPr>
          <p:nvPr>
            <p:ph type="title"/>
          </p:nvPr>
        </p:nvSpPr>
        <p:spPr/>
        <p:txBody>
          <a:bodyPr/>
          <a:lstStyle/>
          <a:p>
            <a:r>
              <a:rPr lang="tr-TR" dirty="0"/>
              <a:t> </a:t>
            </a:r>
          </a:p>
        </p:txBody>
      </p:sp>
      <p:pic>
        <p:nvPicPr>
          <p:cNvPr id="5" name="Content Placeholder 4" descr="A screenshot of a cell phone&#10;&#10;Description automatically generated">
            <a:extLst>
              <a:ext uri="{FF2B5EF4-FFF2-40B4-BE49-F238E27FC236}">
                <a16:creationId xmlns:a16="http://schemas.microsoft.com/office/drawing/2014/main" id="{D3E564A6-316C-482C-BCFD-7C6340ECE4AF}"/>
              </a:ext>
            </a:extLst>
          </p:cNvPr>
          <p:cNvPicPr>
            <a:picLocks noGrp="1" noChangeAspect="1"/>
          </p:cNvPicPr>
          <p:nvPr>
            <p:ph idx="1"/>
          </p:nvPr>
        </p:nvPicPr>
        <p:blipFill>
          <a:blip r:embed="rId2"/>
          <a:stretch>
            <a:fillRect/>
          </a:stretch>
        </p:blipFill>
        <p:spPr>
          <a:xfrm>
            <a:off x="2082018" y="917549"/>
            <a:ext cx="7563953" cy="5258168"/>
          </a:xfrm>
        </p:spPr>
      </p:pic>
    </p:spTree>
    <p:extLst>
      <p:ext uri="{BB962C8B-B14F-4D97-AF65-F5344CB8AC3E}">
        <p14:creationId xmlns:p14="http://schemas.microsoft.com/office/powerpoint/2010/main" val="2612886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38D145-B63F-A044-B1EB-A8FD929B1B03}"/>
              </a:ext>
            </a:extLst>
          </p:cNvPr>
          <p:cNvSpPr>
            <a:spLocks noGrp="1"/>
          </p:cNvSpPr>
          <p:nvPr>
            <p:ph idx="1"/>
          </p:nvPr>
        </p:nvSpPr>
        <p:spPr>
          <a:xfrm>
            <a:off x="838200" y="414338"/>
            <a:ext cx="10515600" cy="5762625"/>
          </a:xfrm>
        </p:spPr>
        <p:txBody>
          <a:bodyPr/>
          <a:lstStyle/>
          <a:p>
            <a:pPr marL="0" indent="0">
              <a:buNone/>
            </a:pPr>
            <a:r>
              <a:rPr lang="en" sz="1800" dirty="0"/>
              <a:t>We will first scale the columns comprise of </a:t>
            </a:r>
            <a:r>
              <a:rPr lang="en" sz="1800" b="1" dirty="0"/>
              <a:t>Time</a:t>
            </a:r>
            <a:r>
              <a:rPr lang="en" sz="1800" dirty="0"/>
              <a:t> and </a:t>
            </a:r>
            <a:r>
              <a:rPr lang="en" sz="1800" b="1" dirty="0"/>
              <a:t>Amount </a:t>
            </a:r>
            <a:r>
              <a:rPr lang="en" sz="1800" dirty="0"/>
              <a:t>. Time and amount should be scaled as the other columns. On the other hand, we need to also create a sub sample of the data frame in order to have an equal amount of Fraud and Non-Fraud cases, helping our algorithms better understand patterns that determines whether a transaction is a fraud or not.</a:t>
            </a:r>
          </a:p>
          <a:p>
            <a:pPr marL="0" indent="0">
              <a:buNone/>
            </a:pPr>
            <a:r>
              <a:rPr lang="en" sz="2000" dirty="0"/>
              <a:t>Correlation matrices are the essence of understanding our data. We want to know if there are features that influence heavily in whether a specific transaction is a fraud. </a:t>
            </a:r>
          </a:p>
          <a:p>
            <a:r>
              <a:rPr lang="en" sz="1800" b="1" dirty="0"/>
              <a:t>Negative Correlations: </a:t>
            </a:r>
            <a:r>
              <a:rPr lang="en" sz="1800" dirty="0"/>
              <a:t>V17, V14, V12 and V10 are negatively correlated. Notice how the lower these values are, the more likely the end result will be a fraud transaction. </a:t>
            </a:r>
          </a:p>
          <a:p>
            <a:r>
              <a:rPr lang="en" sz="1800" b="1" dirty="0"/>
              <a:t>Positive Correlations: </a:t>
            </a:r>
            <a:r>
              <a:rPr lang="en" sz="1800" dirty="0"/>
              <a:t>V2, V4, V11, and V19 are positively correlated. Notice how the higher these values are, the more likely the end result will be a fraud transaction.</a:t>
            </a:r>
          </a:p>
        </p:txBody>
      </p:sp>
      <p:pic>
        <p:nvPicPr>
          <p:cNvPr id="4" name="Picture 3">
            <a:extLst>
              <a:ext uri="{FF2B5EF4-FFF2-40B4-BE49-F238E27FC236}">
                <a16:creationId xmlns:a16="http://schemas.microsoft.com/office/drawing/2014/main" id="{7DC5DBA0-4706-BA45-886D-03AAB7E0ABD7}"/>
              </a:ext>
            </a:extLst>
          </p:cNvPr>
          <p:cNvPicPr>
            <a:picLocks noChangeAspect="1"/>
          </p:cNvPicPr>
          <p:nvPr/>
        </p:nvPicPr>
        <p:blipFill>
          <a:blip r:embed="rId2"/>
          <a:stretch>
            <a:fillRect/>
          </a:stretch>
        </p:blipFill>
        <p:spPr>
          <a:xfrm>
            <a:off x="838200" y="3429000"/>
            <a:ext cx="6691313" cy="1581790"/>
          </a:xfrm>
          <a:prstGeom prst="rect">
            <a:avLst/>
          </a:prstGeom>
        </p:spPr>
      </p:pic>
      <p:pic>
        <p:nvPicPr>
          <p:cNvPr id="5" name="Picture 4">
            <a:extLst>
              <a:ext uri="{FF2B5EF4-FFF2-40B4-BE49-F238E27FC236}">
                <a16:creationId xmlns:a16="http://schemas.microsoft.com/office/drawing/2014/main" id="{C422D0F4-1A41-BC44-8499-F89F69CCF7A9}"/>
              </a:ext>
            </a:extLst>
          </p:cNvPr>
          <p:cNvPicPr>
            <a:picLocks noChangeAspect="1"/>
          </p:cNvPicPr>
          <p:nvPr/>
        </p:nvPicPr>
        <p:blipFill>
          <a:blip r:embed="rId3"/>
          <a:stretch>
            <a:fillRect/>
          </a:stretch>
        </p:blipFill>
        <p:spPr>
          <a:xfrm>
            <a:off x="673100" y="5067939"/>
            <a:ext cx="7083311" cy="1685925"/>
          </a:xfrm>
          <a:prstGeom prst="rect">
            <a:avLst/>
          </a:prstGeom>
        </p:spPr>
      </p:pic>
    </p:spTree>
    <p:extLst>
      <p:ext uri="{BB962C8B-B14F-4D97-AF65-F5344CB8AC3E}">
        <p14:creationId xmlns:p14="http://schemas.microsoft.com/office/powerpoint/2010/main" val="895595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F6844F8-0180-C149-9ACA-B9EDBE038AC5}"/>
              </a:ext>
            </a:extLst>
          </p:cNvPr>
          <p:cNvSpPr/>
          <p:nvPr/>
        </p:nvSpPr>
        <p:spPr>
          <a:xfrm>
            <a:off x="428623" y="619718"/>
            <a:ext cx="11439525" cy="923330"/>
          </a:xfrm>
          <a:prstGeom prst="rect">
            <a:avLst/>
          </a:prstGeom>
        </p:spPr>
        <p:txBody>
          <a:bodyPr wrap="square">
            <a:spAutoFit/>
          </a:bodyPr>
          <a:lstStyle/>
          <a:p>
            <a:r>
              <a:rPr lang="en" b="1" i="0" u="none" strike="noStrike" dirty="0">
                <a:effectLst/>
                <a:latin typeface="Atlas Grotesk"/>
              </a:rPr>
              <a:t>Interquartile Range (IQR): </a:t>
            </a:r>
            <a:r>
              <a:rPr lang="en" b="0" i="0" u="none" strike="noStrike" dirty="0">
                <a:effectLst/>
                <a:latin typeface="Atlas Grotesk"/>
              </a:rPr>
              <a:t>We calculate this by the difference between the 75th percentile and 25th percentile. Our aim is to create a threshold beyond the 75th and 25th percentile that in case some instance pass this threshold the instance will be deleted.</a:t>
            </a:r>
          </a:p>
        </p:txBody>
      </p:sp>
      <p:sp>
        <p:nvSpPr>
          <p:cNvPr id="7" name="Rectangle 6">
            <a:extLst>
              <a:ext uri="{FF2B5EF4-FFF2-40B4-BE49-F238E27FC236}">
                <a16:creationId xmlns:a16="http://schemas.microsoft.com/office/drawing/2014/main" id="{54E5D583-42B9-4D47-9C65-6D6437269288}"/>
              </a:ext>
            </a:extLst>
          </p:cNvPr>
          <p:cNvSpPr/>
          <p:nvPr/>
        </p:nvSpPr>
        <p:spPr>
          <a:xfrm>
            <a:off x="428623" y="1635159"/>
            <a:ext cx="11630025" cy="923330"/>
          </a:xfrm>
          <a:prstGeom prst="rect">
            <a:avLst/>
          </a:prstGeom>
        </p:spPr>
        <p:txBody>
          <a:bodyPr wrap="square">
            <a:spAutoFit/>
          </a:bodyPr>
          <a:lstStyle/>
          <a:p>
            <a:r>
              <a:rPr lang="en" b="0" i="0" u="none" strike="noStrike" dirty="0">
                <a:effectLst/>
                <a:latin typeface="Atlas Grotesk"/>
              </a:rPr>
              <a:t>The lower the threshold the more outliers it will remove however, we want to focus more on "extreme outliers" rather than just outliers. Why? because we might run the risk of information loss which will cause our models to have a lower accuracy. You can play with this threshold and see how it affects the accuracy of our classification models.</a:t>
            </a:r>
          </a:p>
        </p:txBody>
      </p:sp>
      <p:sp>
        <p:nvSpPr>
          <p:cNvPr id="8" name="Rectangle 7">
            <a:extLst>
              <a:ext uri="{FF2B5EF4-FFF2-40B4-BE49-F238E27FC236}">
                <a16:creationId xmlns:a16="http://schemas.microsoft.com/office/drawing/2014/main" id="{CBABDA48-BDE7-BC42-B4B0-D0573365D5AD}"/>
              </a:ext>
            </a:extLst>
          </p:cNvPr>
          <p:cNvSpPr/>
          <p:nvPr/>
        </p:nvSpPr>
        <p:spPr>
          <a:xfrm>
            <a:off x="361953" y="2650600"/>
            <a:ext cx="11830047" cy="2031325"/>
          </a:xfrm>
          <a:prstGeom prst="rect">
            <a:avLst/>
          </a:prstGeom>
        </p:spPr>
        <p:txBody>
          <a:bodyPr wrap="square">
            <a:spAutoFit/>
          </a:bodyPr>
          <a:lstStyle/>
          <a:p>
            <a:pPr>
              <a:buFont typeface="Arial" panose="020B0604020202020204" pitchFamily="34" charset="0"/>
              <a:buChar char="•"/>
            </a:pPr>
            <a:r>
              <a:rPr lang="en" b="1" i="0" u="none" strike="noStrike" dirty="0">
                <a:effectLst/>
                <a:latin typeface="Atlas Grotesk"/>
              </a:rPr>
              <a:t>Visualize Distributions: </a:t>
            </a:r>
            <a:r>
              <a:rPr lang="en" b="0" i="0" u="none" strike="noStrike" dirty="0">
                <a:effectLst/>
                <a:latin typeface="Atlas Grotesk"/>
              </a:rPr>
              <a:t>We first start by visualizing the distribution of the feature we are going to use to eliminate some of the outliers. V14 is the only feature that has a Gaussian distribution compared to features V12 and V10. </a:t>
            </a:r>
          </a:p>
          <a:p>
            <a:pPr>
              <a:buFont typeface="Arial" panose="020B0604020202020204" pitchFamily="34" charset="0"/>
              <a:buChar char="•"/>
            </a:pPr>
            <a:r>
              <a:rPr lang="en" b="1" i="0" u="none" strike="noStrike" dirty="0">
                <a:effectLst/>
                <a:latin typeface="Atlas Grotesk"/>
              </a:rPr>
              <a:t>Determining the threshold: </a:t>
            </a:r>
            <a:r>
              <a:rPr lang="en" b="0" i="0" u="none" strike="noStrike" dirty="0">
                <a:effectLst/>
                <a:latin typeface="Atlas Grotesk"/>
              </a:rPr>
              <a:t>After we decide which number we will use to multiply with the </a:t>
            </a:r>
            <a:r>
              <a:rPr lang="en" b="0" i="0" u="none" strike="noStrike" dirty="0" err="1">
                <a:effectLst/>
                <a:latin typeface="Atlas Grotesk"/>
              </a:rPr>
              <a:t>iqr</a:t>
            </a:r>
            <a:r>
              <a:rPr lang="en" b="0" i="0" u="none" strike="noStrike" dirty="0">
                <a:effectLst/>
                <a:latin typeface="Atlas Grotesk"/>
              </a:rPr>
              <a:t> (the lower more outliers removed), we will proceed in determining the upper and lower thresholds by </a:t>
            </a:r>
            <a:r>
              <a:rPr lang="en" b="0" i="0" u="none" strike="noStrike" dirty="0" err="1">
                <a:effectLst/>
                <a:latin typeface="Atlas Grotesk"/>
              </a:rPr>
              <a:t>substrating</a:t>
            </a:r>
            <a:r>
              <a:rPr lang="en" b="0" i="0" u="none" strike="noStrike" dirty="0">
                <a:effectLst/>
                <a:latin typeface="Atlas Grotesk"/>
              </a:rPr>
              <a:t> q25 - threshold (lower extreme threshold) and adding q75 + threshold (upper extreme threshold). </a:t>
            </a:r>
          </a:p>
          <a:p>
            <a:pPr>
              <a:buFont typeface="Arial" panose="020B0604020202020204" pitchFamily="34" charset="0"/>
              <a:buChar char="•"/>
            </a:pPr>
            <a:r>
              <a:rPr lang="en" b="1" i="0" u="none" strike="noStrike" dirty="0">
                <a:effectLst/>
                <a:latin typeface="Atlas Grotesk"/>
              </a:rPr>
              <a:t>Conditional Dropping: </a:t>
            </a:r>
            <a:r>
              <a:rPr lang="en" b="0" i="0" u="none" strike="noStrike" dirty="0">
                <a:effectLst/>
                <a:latin typeface="Atlas Grotesk"/>
              </a:rPr>
              <a:t>Lastly, we create a conditional dropping stating that if the "threshold" is exceeded in both extremes, the instances will be removed.</a:t>
            </a:r>
          </a:p>
        </p:txBody>
      </p:sp>
      <p:pic>
        <p:nvPicPr>
          <p:cNvPr id="9" name="Picture 8">
            <a:extLst>
              <a:ext uri="{FF2B5EF4-FFF2-40B4-BE49-F238E27FC236}">
                <a16:creationId xmlns:a16="http://schemas.microsoft.com/office/drawing/2014/main" id="{EF2178F4-7BC2-6042-B4F5-89E45EAB7766}"/>
              </a:ext>
            </a:extLst>
          </p:cNvPr>
          <p:cNvPicPr>
            <a:picLocks noChangeAspect="1"/>
          </p:cNvPicPr>
          <p:nvPr/>
        </p:nvPicPr>
        <p:blipFill>
          <a:blip r:embed="rId2"/>
          <a:stretch>
            <a:fillRect/>
          </a:stretch>
        </p:blipFill>
        <p:spPr>
          <a:xfrm>
            <a:off x="3829050" y="4381500"/>
            <a:ext cx="7391400" cy="2476500"/>
          </a:xfrm>
          <a:prstGeom prst="rect">
            <a:avLst/>
          </a:prstGeom>
        </p:spPr>
      </p:pic>
    </p:spTree>
    <p:extLst>
      <p:ext uri="{BB962C8B-B14F-4D97-AF65-F5344CB8AC3E}">
        <p14:creationId xmlns:p14="http://schemas.microsoft.com/office/powerpoint/2010/main" val="107761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25496CC8-0E73-524E-8AC4-2F26FCE25BC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29349" y="2127258"/>
            <a:ext cx="3661831" cy="262368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18009A0F-2C52-E148-AF2D-5144A386D037}"/>
              </a:ext>
            </a:extLst>
          </p:cNvPr>
          <p:cNvSpPr>
            <a:spLocks noGrp="1"/>
          </p:cNvSpPr>
          <p:nvPr>
            <p:ph idx="1"/>
          </p:nvPr>
        </p:nvSpPr>
        <p:spPr>
          <a:xfrm>
            <a:off x="6096000" y="1807320"/>
            <a:ext cx="4977578" cy="3639289"/>
          </a:xfrm>
        </p:spPr>
        <p:txBody>
          <a:bodyPr anchor="ctr">
            <a:normAutofit/>
          </a:bodyPr>
          <a:lstStyle/>
          <a:p>
            <a:pPr marL="0" indent="0">
              <a:buNone/>
            </a:pPr>
            <a:r>
              <a:rPr lang="tr-TR" sz="2000" dirty="0" err="1">
                <a:solidFill>
                  <a:srgbClr val="000000"/>
                </a:solidFill>
              </a:rPr>
              <a:t>We</a:t>
            </a:r>
            <a:r>
              <a:rPr lang="tr-TR" sz="2000" dirty="0">
                <a:solidFill>
                  <a:srgbClr val="000000"/>
                </a:solidFill>
              </a:rPr>
              <a:t> </a:t>
            </a:r>
            <a:r>
              <a:rPr lang="tr-TR" sz="2000" dirty="0" err="1">
                <a:solidFill>
                  <a:srgbClr val="000000"/>
                </a:solidFill>
              </a:rPr>
              <a:t>convert</a:t>
            </a:r>
            <a:r>
              <a:rPr lang="tr-TR" sz="2000" dirty="0">
                <a:solidFill>
                  <a:srgbClr val="000000"/>
                </a:solidFill>
              </a:rPr>
              <a:t> </a:t>
            </a:r>
            <a:r>
              <a:rPr lang="tr-TR" sz="2000" dirty="0" err="1">
                <a:solidFill>
                  <a:srgbClr val="000000"/>
                </a:solidFill>
              </a:rPr>
              <a:t>the</a:t>
            </a:r>
            <a:r>
              <a:rPr lang="tr-TR" sz="2000" dirty="0">
                <a:solidFill>
                  <a:srgbClr val="000000"/>
                </a:solidFill>
              </a:rPr>
              <a:t> time </a:t>
            </a:r>
            <a:r>
              <a:rPr lang="tr-TR" sz="2000" dirty="0" err="1">
                <a:solidFill>
                  <a:srgbClr val="000000"/>
                </a:solidFill>
              </a:rPr>
              <a:t>to</a:t>
            </a:r>
            <a:r>
              <a:rPr lang="tr-TR" sz="2000" dirty="0">
                <a:solidFill>
                  <a:srgbClr val="000000"/>
                </a:solidFill>
              </a:rPr>
              <a:t> </a:t>
            </a:r>
            <a:r>
              <a:rPr lang="tr-TR" sz="2000" dirty="0" err="1">
                <a:solidFill>
                  <a:srgbClr val="000000"/>
                </a:solidFill>
              </a:rPr>
              <a:t>hours</a:t>
            </a:r>
            <a:r>
              <a:rPr lang="tr-TR" sz="2000" dirty="0">
                <a:solidFill>
                  <a:srgbClr val="000000"/>
                </a:solidFill>
              </a:rPr>
              <a:t> in </a:t>
            </a:r>
            <a:r>
              <a:rPr lang="tr-TR" sz="2000" dirty="0" err="1">
                <a:solidFill>
                  <a:srgbClr val="000000"/>
                </a:solidFill>
              </a:rPr>
              <a:t>order</a:t>
            </a:r>
            <a:r>
              <a:rPr lang="tr-TR" sz="2000" dirty="0">
                <a:solidFill>
                  <a:srgbClr val="000000"/>
                </a:solidFill>
              </a:rPr>
              <a:t> </a:t>
            </a:r>
            <a:r>
              <a:rPr lang="tr-TR" sz="2000" dirty="0" err="1">
                <a:solidFill>
                  <a:srgbClr val="000000"/>
                </a:solidFill>
              </a:rPr>
              <a:t>to</a:t>
            </a:r>
            <a:r>
              <a:rPr lang="tr-TR" sz="2000" dirty="0">
                <a:solidFill>
                  <a:srgbClr val="000000"/>
                </a:solidFill>
              </a:rPr>
              <a:t> </a:t>
            </a:r>
            <a:r>
              <a:rPr lang="tr-TR" sz="2000" dirty="0" err="1">
                <a:solidFill>
                  <a:srgbClr val="000000"/>
                </a:solidFill>
              </a:rPr>
              <a:t>understand</a:t>
            </a:r>
            <a:r>
              <a:rPr lang="tr-TR" sz="2000" dirty="0">
                <a:solidFill>
                  <a:srgbClr val="000000"/>
                </a:solidFill>
              </a:rPr>
              <a:t> </a:t>
            </a:r>
            <a:r>
              <a:rPr lang="tr-TR" sz="2000" dirty="0" err="1">
                <a:solidFill>
                  <a:srgbClr val="000000"/>
                </a:solidFill>
              </a:rPr>
              <a:t>when</a:t>
            </a:r>
            <a:r>
              <a:rPr lang="tr-TR" sz="2000" dirty="0">
                <a:solidFill>
                  <a:srgbClr val="000000"/>
                </a:solidFill>
              </a:rPr>
              <a:t> </a:t>
            </a:r>
            <a:r>
              <a:rPr lang="tr-TR" sz="2000" dirty="0" err="1">
                <a:solidFill>
                  <a:srgbClr val="000000"/>
                </a:solidFill>
              </a:rPr>
              <a:t>the</a:t>
            </a:r>
            <a:r>
              <a:rPr lang="tr-TR" sz="2000" dirty="0">
                <a:solidFill>
                  <a:srgbClr val="000000"/>
                </a:solidFill>
              </a:rPr>
              <a:t> </a:t>
            </a:r>
            <a:r>
              <a:rPr lang="tr-TR" sz="2000" dirty="0" err="1">
                <a:solidFill>
                  <a:srgbClr val="000000"/>
                </a:solidFill>
              </a:rPr>
              <a:t>number</a:t>
            </a:r>
            <a:r>
              <a:rPr lang="tr-TR" sz="2000" dirty="0">
                <a:solidFill>
                  <a:srgbClr val="000000"/>
                </a:solidFill>
              </a:rPr>
              <a:t> of </a:t>
            </a:r>
            <a:r>
              <a:rPr lang="tr-TR" sz="2000" dirty="0" err="1">
                <a:solidFill>
                  <a:srgbClr val="000000"/>
                </a:solidFill>
              </a:rPr>
              <a:t>frauds</a:t>
            </a:r>
            <a:r>
              <a:rPr lang="tr-TR" sz="2000" dirty="0">
                <a:solidFill>
                  <a:srgbClr val="000000"/>
                </a:solidFill>
              </a:rPr>
              <a:t> </a:t>
            </a:r>
            <a:r>
              <a:rPr lang="tr-TR" sz="2000" dirty="0" err="1">
                <a:solidFill>
                  <a:srgbClr val="000000"/>
                </a:solidFill>
              </a:rPr>
              <a:t>are</a:t>
            </a:r>
            <a:r>
              <a:rPr lang="tr-TR" sz="2000" dirty="0">
                <a:solidFill>
                  <a:srgbClr val="000000"/>
                </a:solidFill>
              </a:rPr>
              <a:t> </a:t>
            </a:r>
            <a:r>
              <a:rPr lang="tr-TR" sz="2000" dirty="0" err="1">
                <a:solidFill>
                  <a:srgbClr val="000000"/>
                </a:solidFill>
              </a:rPr>
              <a:t>increased</a:t>
            </a:r>
            <a:r>
              <a:rPr lang="tr-TR" sz="2000" dirty="0">
                <a:solidFill>
                  <a:srgbClr val="000000"/>
                </a:solidFill>
              </a:rPr>
              <a:t>. </a:t>
            </a:r>
            <a:r>
              <a:rPr lang="tr-TR" sz="2000" dirty="0" err="1">
                <a:solidFill>
                  <a:srgbClr val="000000"/>
                </a:solidFill>
              </a:rPr>
              <a:t>If</a:t>
            </a:r>
            <a:r>
              <a:rPr lang="tr-TR" sz="2000" dirty="0">
                <a:solidFill>
                  <a:srgbClr val="000000"/>
                </a:solidFill>
              </a:rPr>
              <a:t> </a:t>
            </a:r>
            <a:r>
              <a:rPr lang="tr-TR" sz="2000" dirty="0" err="1">
                <a:solidFill>
                  <a:srgbClr val="000000"/>
                </a:solidFill>
              </a:rPr>
              <a:t>we</a:t>
            </a:r>
            <a:r>
              <a:rPr lang="tr-TR" sz="2000" dirty="0">
                <a:solidFill>
                  <a:srgbClr val="000000"/>
                </a:solidFill>
              </a:rPr>
              <a:t> </a:t>
            </a:r>
            <a:r>
              <a:rPr lang="tr-TR" sz="2000" dirty="0" err="1">
                <a:solidFill>
                  <a:srgbClr val="000000"/>
                </a:solidFill>
              </a:rPr>
              <a:t>accept</a:t>
            </a:r>
            <a:r>
              <a:rPr lang="tr-TR" sz="2000" dirty="0">
                <a:solidFill>
                  <a:srgbClr val="000000"/>
                </a:solidFill>
              </a:rPr>
              <a:t> </a:t>
            </a:r>
            <a:r>
              <a:rPr lang="tr-TR" sz="2000" dirty="0" err="1">
                <a:solidFill>
                  <a:srgbClr val="000000"/>
                </a:solidFill>
              </a:rPr>
              <a:t>that</a:t>
            </a:r>
            <a:r>
              <a:rPr lang="tr-TR" sz="2000" dirty="0">
                <a:solidFill>
                  <a:srgbClr val="000000"/>
                </a:solidFill>
              </a:rPr>
              <a:t> </a:t>
            </a:r>
            <a:r>
              <a:rPr lang="tr-TR" sz="2000" dirty="0" err="1">
                <a:solidFill>
                  <a:srgbClr val="000000"/>
                </a:solidFill>
              </a:rPr>
              <a:t>the</a:t>
            </a:r>
            <a:r>
              <a:rPr lang="tr-TR" sz="2000" dirty="0">
                <a:solidFill>
                  <a:srgbClr val="000000"/>
                </a:solidFill>
              </a:rPr>
              <a:t> </a:t>
            </a:r>
            <a:r>
              <a:rPr lang="tr-TR" sz="2000" dirty="0" err="1">
                <a:solidFill>
                  <a:srgbClr val="000000"/>
                </a:solidFill>
              </a:rPr>
              <a:t>number</a:t>
            </a:r>
            <a:r>
              <a:rPr lang="tr-TR" sz="2000" dirty="0">
                <a:solidFill>
                  <a:srgbClr val="000000"/>
                </a:solidFill>
              </a:rPr>
              <a:t> of </a:t>
            </a:r>
            <a:r>
              <a:rPr lang="tr-TR" sz="2000" dirty="0" err="1">
                <a:solidFill>
                  <a:srgbClr val="000000"/>
                </a:solidFill>
              </a:rPr>
              <a:t>transactions</a:t>
            </a:r>
            <a:r>
              <a:rPr lang="tr-TR" sz="2000" dirty="0">
                <a:solidFill>
                  <a:srgbClr val="000000"/>
                </a:solidFill>
              </a:rPr>
              <a:t> </a:t>
            </a:r>
            <a:r>
              <a:rPr lang="tr-TR" sz="2000" dirty="0" err="1">
                <a:solidFill>
                  <a:srgbClr val="000000"/>
                </a:solidFill>
              </a:rPr>
              <a:t>are</a:t>
            </a:r>
            <a:r>
              <a:rPr lang="tr-TR" sz="2000" dirty="0">
                <a:solidFill>
                  <a:srgbClr val="000000"/>
                </a:solidFill>
              </a:rPr>
              <a:t> </a:t>
            </a:r>
            <a:r>
              <a:rPr lang="tr-TR" sz="2000" dirty="0" err="1">
                <a:solidFill>
                  <a:srgbClr val="000000"/>
                </a:solidFill>
              </a:rPr>
              <a:t>increased</a:t>
            </a:r>
            <a:r>
              <a:rPr lang="tr-TR" sz="2000" dirty="0">
                <a:solidFill>
                  <a:srgbClr val="000000"/>
                </a:solidFill>
              </a:rPr>
              <a:t> at </a:t>
            </a:r>
            <a:r>
              <a:rPr lang="tr-TR" sz="2000" dirty="0" err="1">
                <a:solidFill>
                  <a:srgbClr val="000000"/>
                </a:solidFill>
              </a:rPr>
              <a:t>daytime</a:t>
            </a:r>
            <a:r>
              <a:rPr lang="tr-TR" sz="2000" dirty="0">
                <a:solidFill>
                  <a:srgbClr val="000000"/>
                </a:solidFill>
              </a:rPr>
              <a:t> </a:t>
            </a:r>
            <a:r>
              <a:rPr lang="tr-TR" sz="2000" dirty="0" err="1">
                <a:solidFill>
                  <a:srgbClr val="000000"/>
                </a:solidFill>
              </a:rPr>
              <a:t>and</a:t>
            </a:r>
            <a:r>
              <a:rPr lang="tr-TR" sz="2000" dirty="0">
                <a:solidFill>
                  <a:srgbClr val="000000"/>
                </a:solidFill>
              </a:rPr>
              <a:t> </a:t>
            </a:r>
            <a:r>
              <a:rPr lang="tr-TR" sz="2000" dirty="0" err="1">
                <a:solidFill>
                  <a:srgbClr val="000000"/>
                </a:solidFill>
              </a:rPr>
              <a:t>decrease</a:t>
            </a:r>
            <a:r>
              <a:rPr lang="tr-TR" sz="2000" dirty="0">
                <a:solidFill>
                  <a:srgbClr val="000000"/>
                </a:solidFill>
              </a:rPr>
              <a:t> at </a:t>
            </a:r>
            <a:r>
              <a:rPr lang="tr-TR" sz="2000" dirty="0" err="1">
                <a:solidFill>
                  <a:srgbClr val="000000"/>
                </a:solidFill>
              </a:rPr>
              <a:t>nighttime</a:t>
            </a:r>
            <a:r>
              <a:rPr lang="tr-TR" sz="2000" dirty="0">
                <a:solidFill>
                  <a:srgbClr val="000000"/>
                </a:solidFill>
              </a:rPr>
              <a:t>, </a:t>
            </a:r>
            <a:r>
              <a:rPr lang="tr-TR" sz="2000" dirty="0" err="1">
                <a:solidFill>
                  <a:srgbClr val="000000"/>
                </a:solidFill>
              </a:rPr>
              <a:t>the</a:t>
            </a:r>
            <a:r>
              <a:rPr lang="tr-TR" sz="2000" dirty="0">
                <a:solidFill>
                  <a:srgbClr val="000000"/>
                </a:solidFill>
              </a:rPr>
              <a:t> </a:t>
            </a:r>
            <a:r>
              <a:rPr lang="tr-TR" sz="2000" dirty="0" err="1">
                <a:solidFill>
                  <a:srgbClr val="000000"/>
                </a:solidFill>
              </a:rPr>
              <a:t>percantage</a:t>
            </a:r>
            <a:r>
              <a:rPr lang="tr-TR" sz="2000" dirty="0">
                <a:solidFill>
                  <a:srgbClr val="000000"/>
                </a:solidFill>
              </a:rPr>
              <a:t> of </a:t>
            </a:r>
            <a:r>
              <a:rPr lang="tr-TR" sz="2000" dirty="0" err="1">
                <a:solidFill>
                  <a:srgbClr val="000000"/>
                </a:solidFill>
              </a:rPr>
              <a:t>frauds</a:t>
            </a:r>
            <a:r>
              <a:rPr lang="tr-TR" sz="2000" dirty="0">
                <a:solidFill>
                  <a:srgbClr val="000000"/>
                </a:solidFill>
              </a:rPr>
              <a:t> </a:t>
            </a:r>
            <a:r>
              <a:rPr lang="tr-TR" sz="2000" dirty="0" err="1">
                <a:solidFill>
                  <a:srgbClr val="000000"/>
                </a:solidFill>
              </a:rPr>
              <a:t>are</a:t>
            </a:r>
            <a:r>
              <a:rPr lang="tr-TR" sz="2000" dirty="0">
                <a:solidFill>
                  <a:srgbClr val="000000"/>
                </a:solidFill>
              </a:rPr>
              <a:t> </a:t>
            </a:r>
            <a:r>
              <a:rPr lang="tr-TR" sz="2000" dirty="0" err="1">
                <a:solidFill>
                  <a:srgbClr val="000000"/>
                </a:solidFill>
              </a:rPr>
              <a:t>increased</a:t>
            </a:r>
            <a:r>
              <a:rPr lang="tr-TR" sz="2000" dirty="0">
                <a:solidFill>
                  <a:srgbClr val="000000"/>
                </a:solidFill>
              </a:rPr>
              <a:t> at </a:t>
            </a:r>
            <a:r>
              <a:rPr lang="tr-TR" sz="2000" dirty="0" err="1">
                <a:solidFill>
                  <a:srgbClr val="000000"/>
                </a:solidFill>
              </a:rPr>
              <a:t>nighttime</a:t>
            </a:r>
            <a:r>
              <a:rPr lang="tr-TR" sz="2000" dirty="0">
                <a:solidFill>
                  <a:srgbClr val="000000"/>
                </a:solidFill>
              </a:rPr>
              <a:t>.</a:t>
            </a:r>
          </a:p>
        </p:txBody>
      </p:sp>
    </p:spTree>
    <p:extLst>
      <p:ext uri="{BB962C8B-B14F-4D97-AF65-F5344CB8AC3E}">
        <p14:creationId xmlns:p14="http://schemas.microsoft.com/office/powerpoint/2010/main" val="1214283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DAE10-B4D0-48A3-8969-E7C675EA852E}"/>
              </a:ext>
            </a:extLst>
          </p:cNvPr>
          <p:cNvSpPr>
            <a:spLocks noGrp="1"/>
          </p:cNvSpPr>
          <p:nvPr>
            <p:ph type="title"/>
          </p:nvPr>
        </p:nvSpPr>
        <p:spPr/>
        <p:txBody>
          <a:bodyPr>
            <a:normAutofit/>
          </a:bodyPr>
          <a:lstStyle/>
          <a:p>
            <a:r>
              <a:rPr lang="tr-TR" sz="3200" b="1" dirty="0">
                <a:latin typeface="+mn-lt"/>
              </a:rPr>
              <a:t>Data </a:t>
            </a:r>
            <a:r>
              <a:rPr lang="tr-TR" sz="3200" b="1" dirty="0" err="1">
                <a:latin typeface="+mn-lt"/>
              </a:rPr>
              <a:t>Quality</a:t>
            </a:r>
            <a:endParaRPr lang="tr-TR" sz="3200" b="1" dirty="0">
              <a:latin typeface="+mn-lt"/>
            </a:endParaRPr>
          </a:p>
        </p:txBody>
      </p:sp>
      <p:sp>
        <p:nvSpPr>
          <p:cNvPr id="3" name="Content Placeholder 2">
            <a:extLst>
              <a:ext uri="{FF2B5EF4-FFF2-40B4-BE49-F238E27FC236}">
                <a16:creationId xmlns:a16="http://schemas.microsoft.com/office/drawing/2014/main" id="{F805EAB5-86D1-43CB-BC19-757868573A75}"/>
              </a:ext>
            </a:extLst>
          </p:cNvPr>
          <p:cNvSpPr>
            <a:spLocks noGrp="1"/>
          </p:cNvSpPr>
          <p:nvPr>
            <p:ph idx="1"/>
          </p:nvPr>
        </p:nvSpPr>
        <p:spPr>
          <a:xfrm>
            <a:off x="838200" y="1850585"/>
            <a:ext cx="10515600" cy="4351338"/>
          </a:xfrm>
        </p:spPr>
        <p:txBody>
          <a:bodyPr>
            <a:normAutofit/>
          </a:bodyPr>
          <a:lstStyle/>
          <a:p>
            <a:r>
              <a:rPr lang="tr-TR" sz="3200" dirty="0" err="1"/>
              <a:t>There</a:t>
            </a:r>
            <a:r>
              <a:rPr lang="tr-TR" sz="3200" dirty="0"/>
              <a:t> is </a:t>
            </a:r>
            <a:r>
              <a:rPr lang="tr-TR" sz="3200" dirty="0" err="1"/>
              <a:t>no</a:t>
            </a:r>
            <a:r>
              <a:rPr lang="tr-TR" sz="3200" dirty="0"/>
              <a:t> </a:t>
            </a:r>
            <a:r>
              <a:rPr lang="tr-TR" sz="3200" dirty="0" err="1"/>
              <a:t>missing</a:t>
            </a:r>
            <a:r>
              <a:rPr lang="tr-TR" sz="3200" dirty="0"/>
              <a:t> </a:t>
            </a:r>
            <a:r>
              <a:rPr lang="tr-TR" sz="3200" dirty="0" err="1"/>
              <a:t>value</a:t>
            </a:r>
            <a:r>
              <a:rPr lang="tr-TR" sz="3200" dirty="0"/>
              <a:t> in </a:t>
            </a:r>
            <a:r>
              <a:rPr lang="tr-TR" sz="3200" dirty="0" err="1"/>
              <a:t>the</a:t>
            </a:r>
            <a:r>
              <a:rPr lang="tr-TR" sz="3200" dirty="0"/>
              <a:t> data. </a:t>
            </a:r>
          </a:p>
          <a:p>
            <a:endParaRPr lang="tr-TR" sz="3200" dirty="0"/>
          </a:p>
          <a:p>
            <a:r>
              <a:rPr lang="tr-TR" sz="3200" dirty="0" err="1"/>
              <a:t>There</a:t>
            </a:r>
            <a:r>
              <a:rPr lang="tr-TR" sz="3200" dirty="0"/>
              <a:t> </a:t>
            </a:r>
            <a:r>
              <a:rPr lang="tr-TR" sz="3200" dirty="0" err="1"/>
              <a:t>are</a:t>
            </a:r>
            <a:r>
              <a:rPr lang="tr-TR" sz="3200" dirty="0"/>
              <a:t> </a:t>
            </a:r>
            <a:r>
              <a:rPr lang="tr-TR" sz="3200" dirty="0" err="1"/>
              <a:t>no</a:t>
            </a:r>
            <a:r>
              <a:rPr lang="tr-TR" sz="3200" dirty="0"/>
              <a:t> </a:t>
            </a:r>
            <a:r>
              <a:rPr lang="tr-TR" sz="3200" dirty="0" err="1"/>
              <a:t>duplicates</a:t>
            </a:r>
            <a:r>
              <a:rPr lang="tr-TR" sz="3200" dirty="0"/>
              <a:t> </a:t>
            </a:r>
            <a:r>
              <a:rPr lang="tr-TR" sz="3200" dirty="0" err="1"/>
              <a:t>or</a:t>
            </a:r>
            <a:r>
              <a:rPr lang="tr-TR" sz="3200" dirty="0"/>
              <a:t> </a:t>
            </a:r>
            <a:r>
              <a:rPr lang="tr-TR" sz="3200" dirty="0" err="1"/>
              <a:t>measurement</a:t>
            </a:r>
            <a:r>
              <a:rPr lang="tr-TR" sz="3200" dirty="0"/>
              <a:t> </a:t>
            </a:r>
            <a:r>
              <a:rPr lang="tr-TR" sz="3200" dirty="0" err="1"/>
              <a:t>errors</a:t>
            </a:r>
            <a:r>
              <a:rPr lang="tr-TR" sz="3200" dirty="0"/>
              <a:t>.</a:t>
            </a:r>
          </a:p>
          <a:p>
            <a:endParaRPr lang="tr-TR" sz="3200" dirty="0"/>
          </a:p>
          <a:p>
            <a:r>
              <a:rPr lang="tr-TR" sz="3200" dirty="0" err="1"/>
              <a:t>We</a:t>
            </a:r>
            <a:r>
              <a:rPr lang="tr-TR" sz="3200" dirty="0"/>
              <a:t> </a:t>
            </a:r>
            <a:r>
              <a:rPr lang="tr-TR" sz="3200" dirty="0" err="1"/>
              <a:t>didn’t</a:t>
            </a:r>
            <a:r>
              <a:rPr lang="tr-TR" sz="3200" dirty="0"/>
              <a:t> do </a:t>
            </a:r>
            <a:r>
              <a:rPr lang="tr-TR" sz="3200" dirty="0" err="1"/>
              <a:t>any</a:t>
            </a:r>
            <a:r>
              <a:rPr lang="tr-TR" sz="3200" dirty="0"/>
              <a:t> </a:t>
            </a:r>
            <a:r>
              <a:rPr lang="tr-TR" sz="3200" dirty="0" err="1"/>
              <a:t>feature</a:t>
            </a:r>
            <a:r>
              <a:rPr lang="tr-TR" sz="3200" dirty="0"/>
              <a:t> </a:t>
            </a:r>
            <a:r>
              <a:rPr lang="tr-TR" sz="3200" dirty="0" err="1"/>
              <a:t>engineering</a:t>
            </a:r>
            <a:r>
              <a:rPr lang="tr-TR" sz="3200" dirty="0"/>
              <a:t> as </a:t>
            </a:r>
            <a:r>
              <a:rPr lang="tr-TR" sz="3200" dirty="0" err="1"/>
              <a:t>our</a:t>
            </a:r>
            <a:r>
              <a:rPr lang="tr-TR" sz="3200" dirty="0"/>
              <a:t> data is </a:t>
            </a:r>
            <a:r>
              <a:rPr lang="tr-TR" sz="3200" dirty="0" err="1"/>
              <a:t>mostly</a:t>
            </a:r>
            <a:r>
              <a:rPr lang="tr-TR" sz="3200" dirty="0"/>
              <a:t> </a:t>
            </a:r>
            <a:r>
              <a:rPr lang="tr-TR" sz="3200" dirty="0" err="1"/>
              <a:t>undergone</a:t>
            </a:r>
            <a:r>
              <a:rPr lang="tr-TR" sz="3200" dirty="0"/>
              <a:t> PCA </a:t>
            </a:r>
            <a:r>
              <a:rPr lang="tr-TR" sz="3200" dirty="0" err="1"/>
              <a:t>transformation</a:t>
            </a:r>
            <a:r>
              <a:rPr lang="tr-TR" sz="3200" dirty="0"/>
              <a:t> </a:t>
            </a:r>
            <a:r>
              <a:rPr lang="tr-TR" sz="3200" dirty="0" err="1"/>
              <a:t>and</a:t>
            </a:r>
            <a:r>
              <a:rPr lang="tr-TR" sz="3200" dirty="0"/>
              <a:t> </a:t>
            </a:r>
            <a:r>
              <a:rPr lang="tr-TR" sz="3200" dirty="0" err="1"/>
              <a:t>the</a:t>
            </a:r>
            <a:r>
              <a:rPr lang="tr-TR" sz="3200" dirty="0"/>
              <a:t> rest of </a:t>
            </a:r>
            <a:r>
              <a:rPr lang="tr-TR" sz="3200" dirty="0" err="1"/>
              <a:t>features</a:t>
            </a:r>
            <a:r>
              <a:rPr lang="tr-TR" sz="3200" dirty="0"/>
              <a:t> is </a:t>
            </a:r>
            <a:r>
              <a:rPr lang="tr-TR" sz="3200" dirty="0" err="1"/>
              <a:t>good</a:t>
            </a:r>
            <a:r>
              <a:rPr lang="tr-TR" sz="3200" dirty="0"/>
              <a:t> </a:t>
            </a:r>
            <a:r>
              <a:rPr lang="tr-TR" sz="3200" dirty="0" err="1"/>
              <a:t>enough</a:t>
            </a:r>
            <a:r>
              <a:rPr lang="tr-TR" sz="3200" dirty="0"/>
              <a:t>.</a:t>
            </a:r>
          </a:p>
        </p:txBody>
      </p:sp>
    </p:spTree>
    <p:extLst>
      <p:ext uri="{BB962C8B-B14F-4D97-AF65-F5344CB8AC3E}">
        <p14:creationId xmlns:p14="http://schemas.microsoft.com/office/powerpoint/2010/main" val="2442249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39DCB2-CB19-EB44-8AF7-E689543BD620}"/>
              </a:ext>
            </a:extLst>
          </p:cNvPr>
          <p:cNvSpPr>
            <a:spLocks noGrp="1"/>
          </p:cNvSpPr>
          <p:nvPr>
            <p:ph idx="1"/>
          </p:nvPr>
        </p:nvSpPr>
        <p:spPr>
          <a:xfrm>
            <a:off x="681445" y="1067979"/>
            <a:ext cx="10515600" cy="4351338"/>
          </a:xfrm>
        </p:spPr>
        <p:txBody>
          <a:bodyPr>
            <a:normAutofit fontScale="85000" lnSpcReduction="20000"/>
          </a:bodyPr>
          <a:lstStyle/>
          <a:p>
            <a:r>
              <a:rPr lang="en-US" b="1" dirty="0"/>
              <a:t>Data Preparation</a:t>
            </a:r>
          </a:p>
          <a:p>
            <a:pPr marL="0" indent="0">
              <a:buNone/>
            </a:pPr>
            <a:r>
              <a:rPr lang="en-US" dirty="0"/>
              <a:t>-We need to scale our time and amount features because otherwise, it would result much worse in certain algorithms such as Logistic regression.</a:t>
            </a:r>
          </a:p>
          <a:p>
            <a:r>
              <a:rPr lang="en-US" b="1" dirty="0"/>
              <a:t>Creating a Training Set for a Heavily Imbalanced Data Set</a:t>
            </a:r>
            <a:endParaRPr lang="en-US" dirty="0"/>
          </a:p>
          <a:p>
            <a:pPr marL="0" indent="0">
              <a:buNone/>
            </a:pPr>
            <a:r>
              <a:rPr lang="en-US" dirty="0"/>
              <a:t>-Our data set is imbalanced as we mentioned previously. There are certain methods to handle this problem such as Random over-sampling, Cluster-based over-sampling, Synthetic over-sampling, Modified Synthetic over-sampling, Random under-sampling. We need to look the performance of the each method.</a:t>
            </a:r>
          </a:p>
          <a:p>
            <a:pPr marL="0" indent="0">
              <a:buNone/>
            </a:pPr>
            <a:r>
              <a:rPr lang="en-US" dirty="0"/>
              <a:t>- We are going to utilize </a:t>
            </a:r>
            <a:r>
              <a:rPr lang="en-US" b="1" dirty="0"/>
              <a:t>random under-sampling</a:t>
            </a:r>
            <a:r>
              <a:rPr lang="en-US" dirty="0"/>
              <a:t> to create a training dataset with a balanced class distribution that will force the algorithms to detect fraudulent transactions as such to achieve high performance. We are not going to rely on accuracy. Instead, we are going to use the Receiver Operating Characteristics-Area Under the Curve or ROC-AUC performance measure.</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057720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1C255499-21C4-412F-839B-C1F880F65B39}"/>
              </a:ext>
            </a:extLst>
          </p:cNvPr>
          <p:cNvSpPr>
            <a:spLocks noGrp="1"/>
          </p:cNvSpPr>
          <p:nvPr>
            <p:ph idx="1"/>
          </p:nvPr>
        </p:nvSpPr>
        <p:spPr>
          <a:xfrm>
            <a:off x="763742" y="2335291"/>
            <a:ext cx="3797807" cy="4351338"/>
          </a:xfrm>
        </p:spPr>
        <p:txBody>
          <a:bodyPr>
            <a:normAutofit/>
          </a:bodyPr>
          <a:lstStyle/>
          <a:p>
            <a:r>
              <a:rPr lang="en-US" sz="2000" dirty="0"/>
              <a:t>After under-sampling, our sub-sample will look like this.</a:t>
            </a:r>
          </a:p>
          <a:p>
            <a:r>
              <a:rPr lang="en-US" sz="2000" dirty="0"/>
              <a:t>Additionally, outlier detection and removal could be applicable in our algorithm. Loss of data and precision trade-off should be well balanced in this case.</a:t>
            </a:r>
          </a:p>
        </p:txBody>
      </p:sp>
      <p:pic>
        <p:nvPicPr>
          <p:cNvPr id="8" name="Content Placeholder 4">
            <a:extLst>
              <a:ext uri="{FF2B5EF4-FFF2-40B4-BE49-F238E27FC236}">
                <a16:creationId xmlns:a16="http://schemas.microsoft.com/office/drawing/2014/main" id="{2D18E25A-2E1F-B948-98DD-AA714CFD3DE6}"/>
              </a:ext>
            </a:extLst>
          </p:cNvPr>
          <p:cNvPicPr>
            <a:picLocks noChangeAspect="1"/>
          </p:cNvPicPr>
          <p:nvPr/>
        </p:nvPicPr>
        <p:blipFill rotWithShape="1">
          <a:blip r:embed="rId2"/>
          <a:srcRect l="1" t="5266" r="435" b="5462"/>
          <a:stretch/>
        </p:blipFill>
        <p:spPr>
          <a:xfrm>
            <a:off x="5136969" y="1944580"/>
            <a:ext cx="6233160" cy="3814354"/>
          </a:xfrm>
          <a:prstGeom prst="rect">
            <a:avLst/>
          </a:prstGeom>
        </p:spPr>
      </p:pic>
      <p:sp>
        <p:nvSpPr>
          <p:cNvPr id="5" name="TextBox 4">
            <a:extLst>
              <a:ext uri="{FF2B5EF4-FFF2-40B4-BE49-F238E27FC236}">
                <a16:creationId xmlns:a16="http://schemas.microsoft.com/office/drawing/2014/main" id="{5F1C73C4-103F-3D4E-B0EB-C0CA73A8BEA5}"/>
              </a:ext>
            </a:extLst>
          </p:cNvPr>
          <p:cNvSpPr txBox="1"/>
          <p:nvPr/>
        </p:nvSpPr>
        <p:spPr>
          <a:xfrm>
            <a:off x="6400801" y="5943600"/>
            <a:ext cx="1227908" cy="369332"/>
          </a:xfrm>
          <a:prstGeom prst="rect">
            <a:avLst/>
          </a:prstGeom>
          <a:noFill/>
        </p:spPr>
        <p:txBody>
          <a:bodyPr wrap="square" rtlCol="0">
            <a:spAutoFit/>
          </a:bodyPr>
          <a:lstStyle/>
          <a:p>
            <a:r>
              <a:rPr lang="en-US"/>
              <a:t>Fraudulent </a:t>
            </a:r>
          </a:p>
        </p:txBody>
      </p:sp>
      <p:sp>
        <p:nvSpPr>
          <p:cNvPr id="11" name="TextBox 10">
            <a:extLst>
              <a:ext uri="{FF2B5EF4-FFF2-40B4-BE49-F238E27FC236}">
                <a16:creationId xmlns:a16="http://schemas.microsoft.com/office/drawing/2014/main" id="{331A0989-9BEC-7D41-A82A-10EEC9ED0836}"/>
              </a:ext>
            </a:extLst>
          </p:cNvPr>
          <p:cNvSpPr txBox="1"/>
          <p:nvPr/>
        </p:nvSpPr>
        <p:spPr>
          <a:xfrm>
            <a:off x="8779548" y="5943600"/>
            <a:ext cx="1670737" cy="369332"/>
          </a:xfrm>
          <a:prstGeom prst="rect">
            <a:avLst/>
          </a:prstGeom>
          <a:noFill/>
        </p:spPr>
        <p:txBody>
          <a:bodyPr wrap="square" rtlCol="0">
            <a:spAutoFit/>
          </a:bodyPr>
          <a:lstStyle/>
          <a:p>
            <a:r>
              <a:rPr lang="en-US"/>
              <a:t>Non-Fraudulent </a:t>
            </a:r>
          </a:p>
        </p:txBody>
      </p:sp>
      <p:sp>
        <p:nvSpPr>
          <p:cNvPr id="12" name="TextBox 11">
            <a:extLst>
              <a:ext uri="{FF2B5EF4-FFF2-40B4-BE49-F238E27FC236}">
                <a16:creationId xmlns:a16="http://schemas.microsoft.com/office/drawing/2014/main" id="{1EA629C2-A01C-A94B-A502-F2E230931D1E}"/>
              </a:ext>
            </a:extLst>
          </p:cNvPr>
          <p:cNvSpPr txBox="1"/>
          <p:nvPr/>
        </p:nvSpPr>
        <p:spPr>
          <a:xfrm>
            <a:off x="7376161" y="1575248"/>
            <a:ext cx="1754776" cy="369332"/>
          </a:xfrm>
          <a:prstGeom prst="rect">
            <a:avLst/>
          </a:prstGeom>
          <a:noFill/>
        </p:spPr>
        <p:txBody>
          <a:bodyPr wrap="square" rtlCol="0">
            <a:spAutoFit/>
          </a:bodyPr>
          <a:lstStyle/>
          <a:p>
            <a:r>
              <a:rPr lang="en-US"/>
              <a:t>Sub-sample </a:t>
            </a:r>
          </a:p>
        </p:txBody>
      </p:sp>
    </p:spTree>
    <p:extLst>
      <p:ext uri="{BB962C8B-B14F-4D97-AF65-F5344CB8AC3E}">
        <p14:creationId xmlns:p14="http://schemas.microsoft.com/office/powerpoint/2010/main" val="11564731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TotalTime>
  <Words>314</Words>
  <Application>Microsoft Macintosh PowerPoint</Application>
  <PresentationFormat>Widescreen</PresentationFormat>
  <Paragraphs>40</Paragraphs>
  <Slides>10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Atlas Grotesk</vt:lpstr>
      <vt:lpstr>Calibri</vt:lpstr>
      <vt:lpstr>Calibri Light</vt:lpstr>
      <vt:lpstr>Office Theme</vt:lpstr>
      <vt:lpstr>Credit Card Fraud Detection </vt:lpstr>
      <vt:lpstr>PowerPoint Presentation</vt:lpstr>
      <vt:lpstr> </vt:lpstr>
      <vt:lpstr>PowerPoint Presentation</vt:lpstr>
      <vt:lpstr>PowerPoint Presentation</vt:lpstr>
      <vt:lpstr>PowerPoint Presentation</vt:lpstr>
      <vt:lpstr>Data Quality</vt:lpstr>
      <vt:lpstr>PowerPoint Presentation</vt:lpstr>
      <vt:lpstr>PowerPoint Presentation</vt:lpstr>
      <vt:lpstr>PowerPoint Presentation</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çağrı tapan</dc:creator>
  <cp:lastModifiedBy>çağrı tapan</cp:lastModifiedBy>
  <cp:revision>9</cp:revision>
  <dcterms:created xsi:type="dcterms:W3CDTF">2019-04-16T18:54:30Z</dcterms:created>
  <dcterms:modified xsi:type="dcterms:W3CDTF">2019-04-16T22:04:54Z</dcterms:modified>
</cp:coreProperties>
</file>

<file path=docProps/thumbnail.jpeg>
</file>